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</p:sldIdLst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3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4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" name="Google Shape;105;p5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1" name="Google Shape;111;p6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タイトル スライド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タイトルと&#10;縦書きテキスト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2309018" y="-251619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縦書きタイトルと&#10;縦書きテキスト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タイトルとコンテンツ" type="obj">
  <p:cSld name="OBJEC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3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0" name="Google Shape;20;p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タイトルのみ" type="titleOnly">
  <p:cSld name="TITLE_ONLY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4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4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6" name="Google Shape;26;p4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4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セクション見出し" type="secHead">
  <p:cSld name="SECTION_HEADER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5"/>
          <p:cNvSpPr txBox="1"/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b="1" sz="4000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0" name="Google Shape;30;p5"/>
          <p:cNvSpPr txBox="1"/>
          <p:nvPr>
            <p:ph idx="1" type="body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indent="-228600" lvl="0" marL="4572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indent="-228600" lvl="1" marL="9144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31" name="Google Shape;31;p5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3" name="Google Shape;33;p5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2 つのコンテンツ" type="twoObj">
  <p:cSld name="TWO_OBJECTS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6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6" name="Google Shape;36;p6"/>
          <p:cNvSpPr txBox="1"/>
          <p:nvPr>
            <p:ph idx="1" type="body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7" name="Google Shape;37;p6"/>
          <p:cNvSpPr txBox="1"/>
          <p:nvPr>
            <p:ph idx="2" type="body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8" name="Google Shape;38;p6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9" name="Google Shape;39;p6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0" name="Google Shape;40;p6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比較" type="twoTxTwoObj">
  <p:cSld name="TWO_OBJECTS_WITH_TEXT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idx="1" type="body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4" name="Google Shape;44;p7"/>
          <p:cNvSpPr txBox="1"/>
          <p:nvPr>
            <p:ph idx="2" type="body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5" name="Google Shape;45;p7"/>
          <p:cNvSpPr txBox="1"/>
          <p:nvPr>
            <p:ph idx="3" type="body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6" name="Google Shape;46;p7"/>
          <p:cNvSpPr txBox="1"/>
          <p:nvPr>
            <p:ph idx="4" type="body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7" name="Google Shape;47;p7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7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白紙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8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タイトル付きの&#10;コンテンツ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31800" lvl="0" marL="4572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indent="-381000" lvl="2" marL="1371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indent="-355600" lvl="4" marL="22860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indent="-355600" lvl="5" marL="27432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タイトル付きの図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lvl="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3"/>
          <p:cNvSpPr txBox="1"/>
          <p:nvPr>
            <p:ph type="ctrTitle"/>
          </p:nvPr>
        </p:nvSpPr>
        <p:spPr>
          <a:xfrm>
            <a:off x="755576" y="1772816"/>
            <a:ext cx="7772400" cy="1802631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rPr lang="ja-JP" sz="3200">
                <a:latin typeface="Arial"/>
                <a:ea typeface="Arial"/>
                <a:cs typeface="Arial"/>
                <a:sym typeface="Arial"/>
              </a:rPr>
              <a:t>アンチ・ドーピングを通して考える②</a:t>
            </a:r>
            <a:br>
              <a:rPr lang="ja-JP" sz="3200">
                <a:latin typeface="Arial"/>
                <a:ea typeface="Arial"/>
                <a:cs typeface="Arial"/>
                <a:sym typeface="Arial"/>
              </a:rPr>
            </a:br>
            <a:br>
              <a:rPr lang="ja-JP" sz="3200">
                <a:latin typeface="Arial"/>
                <a:ea typeface="Arial"/>
                <a:cs typeface="Arial"/>
                <a:sym typeface="Arial"/>
              </a:rPr>
            </a:br>
            <a:r>
              <a:rPr lang="ja-JP" sz="3200">
                <a:latin typeface="Arial"/>
                <a:ea typeface="Arial"/>
                <a:cs typeface="Arial"/>
                <a:sym typeface="Arial"/>
              </a:rPr>
              <a:t>－スポーツのフェアとは何か</a:t>
            </a:r>
            <a:endParaRPr sz="32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4"/>
          <p:cNvSpPr txBox="1"/>
          <p:nvPr>
            <p:ph type="title"/>
          </p:nvPr>
        </p:nvSpPr>
        <p:spPr>
          <a:xfrm>
            <a:off x="457200" y="332656"/>
            <a:ext cx="8229600" cy="92211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r>
              <a:rPr lang="ja-JP" sz="2800">
                <a:latin typeface="Arial"/>
                <a:ea typeface="Arial"/>
                <a:cs typeface="Arial"/>
                <a:sym typeface="Arial"/>
              </a:rPr>
              <a:t>復習：ドーピングの定義</a:t>
            </a:r>
            <a:endParaRPr sz="280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" name="Google Shape;90;p14"/>
          <p:cNvSpPr txBox="1"/>
          <p:nvPr>
            <p:ph idx="1" type="body"/>
          </p:nvPr>
        </p:nvSpPr>
        <p:spPr>
          <a:xfrm>
            <a:off x="457200" y="1124744"/>
            <a:ext cx="8229600" cy="517971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 u="sng">
                <a:latin typeface="Arial"/>
                <a:ea typeface="Arial"/>
                <a:cs typeface="Arial"/>
                <a:sym typeface="Arial"/>
              </a:rPr>
              <a:t>世界ドーピング防止規定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（2015.1.1改訂）　</a:t>
            </a:r>
            <a:r>
              <a:rPr lang="ja-JP" sz="200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第1条　ドーピングの定義</a:t>
            </a:r>
            <a:endParaRPr sz="2000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ドーピングとは、本規程の第 2.1 項から第2.10 項に定められた一つあるいは複数の</a:t>
            </a:r>
            <a:r>
              <a:rPr lang="ja-JP" sz="2000" u="sng">
                <a:latin typeface="Arial"/>
                <a:ea typeface="Arial"/>
                <a:cs typeface="Arial"/>
                <a:sym typeface="Arial"/>
              </a:rPr>
              <a:t>アンチ・ドーピング規則違反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が発生することをいう。</a:t>
            </a:r>
            <a:endParaRPr sz="20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1.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存在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： 競技者の検体に、禁止物質、その代謝物、マーカーが存在すること</a:t>
            </a:r>
            <a:endParaRPr/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2.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使用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：競技者が禁止物質、禁止方法を使用すること、その使用を企てること</a:t>
            </a:r>
            <a:endParaRPr/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3.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拒否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： 検体の採取の回避、拒否、不履行</a:t>
            </a:r>
            <a:endParaRPr sz="20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4.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居場所情報未提出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：居場所情報関連義務違反　</a:t>
            </a:r>
            <a:endParaRPr sz="20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5.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改変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： ドーピング・コントロールの一部に不当な改変をすること、企てること</a:t>
            </a:r>
            <a:endParaRPr sz="20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6.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保有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： 禁止物質又は禁止方法を保有すること</a:t>
            </a:r>
            <a:endParaRPr/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7.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取引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： 禁止物質、禁止方法の不正取引を実行し、不正取引を企てること</a:t>
            </a:r>
            <a:endParaRPr/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8.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投与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： 競技会に、競技者に対して禁止物質や禁止方法を投与すること、</a:t>
            </a:r>
            <a:endParaRPr sz="20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　　　　　　投与を企てること、又は、競技会外において、競技者に対して競技会</a:t>
            </a:r>
            <a:endParaRPr sz="20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　　　　　　外で禁止されている禁止物質、禁止方法を投与すること、企てること。</a:t>
            </a:r>
            <a:endParaRPr/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9.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関与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：違反に関与すること</a:t>
            </a:r>
            <a:endParaRPr sz="20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ja-JP" sz="2000">
                <a:latin typeface="Arial"/>
                <a:ea typeface="Arial"/>
                <a:cs typeface="Arial"/>
                <a:sym typeface="Arial"/>
              </a:rPr>
              <a:t>　10.　</a:t>
            </a:r>
            <a:r>
              <a:rPr lang="ja-JP" sz="20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特定の対象者との関わり</a:t>
            </a:r>
            <a:r>
              <a:rPr lang="ja-JP" sz="2000">
                <a:latin typeface="Arial"/>
                <a:ea typeface="Arial"/>
                <a:cs typeface="Arial"/>
                <a:sym typeface="Arial"/>
              </a:rPr>
              <a:t>の禁止</a:t>
            </a:r>
            <a:endParaRPr sz="20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15"/>
          <p:cNvSpPr txBox="1"/>
          <p:nvPr>
            <p:ph type="title"/>
          </p:nvPr>
        </p:nvSpPr>
        <p:spPr>
          <a:xfrm>
            <a:off x="457200" y="274638"/>
            <a:ext cx="8229600" cy="99412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r>
              <a:rPr lang="ja-JP" sz="2800">
                <a:latin typeface="Arial"/>
                <a:ea typeface="Arial"/>
                <a:cs typeface="Arial"/>
                <a:sym typeface="Arial"/>
              </a:rPr>
              <a:t>復習：ドーピングが禁止されている理由</a:t>
            </a:r>
            <a:endParaRPr sz="280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" name="Google Shape;96;p15"/>
          <p:cNvSpPr/>
          <p:nvPr/>
        </p:nvSpPr>
        <p:spPr>
          <a:xfrm>
            <a:off x="611560" y="1340768"/>
            <a:ext cx="8208912" cy="452431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ja-JP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①ドーピングによる選手の健康への悪影響</a:t>
            </a:r>
            <a:endParaRPr sz="2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ja-JP"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　　・薬による副作用が選手の健康を損ねる</a:t>
            </a:r>
            <a:endParaRPr sz="2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ja-JP"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②社会的悪影響：薬物の習慣や青少年への悪影響など社会的な害を及ぼす。</a:t>
            </a:r>
            <a:endParaRPr sz="2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ja-JP"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　</a:t>
            </a:r>
            <a:endParaRPr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ja-JP"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③文化的価値：スポーツの価値を損ない、</a:t>
            </a:r>
            <a:r>
              <a:rPr lang="ja-JP" sz="2400" u="sng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スポーツマン精神</a:t>
            </a:r>
            <a:r>
              <a:rPr lang="ja-JP"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に反する。　　　　　　　　　　　</a:t>
            </a:r>
            <a:endParaRPr sz="2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ja-JP"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　　　スポーツの価値：Excellence（卓越）</a:t>
            </a:r>
            <a:endParaRPr sz="2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ja-JP"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　　　　　　　　　　　　　 Friendship（友情）</a:t>
            </a:r>
            <a:endParaRPr sz="2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ja-JP"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　　　　　　　　　　　　　 Respect（尊敬）</a:t>
            </a:r>
            <a:endParaRPr sz="2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16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r>
              <a:rPr lang="ja-JP" sz="2800">
                <a:latin typeface="Arial"/>
                <a:ea typeface="Arial"/>
                <a:cs typeface="Arial"/>
                <a:sym typeface="Arial"/>
              </a:rPr>
              <a:t>なぜドーピングはなくならないのか？</a:t>
            </a:r>
            <a:endParaRPr sz="280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" name="Google Shape;102;p16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ドーピングは禁止されているにもかかわらず、なぜ後を絶たないのでしょう。話し合ってみましょう。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1905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＜話し合いのヒント＞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3429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なぜドーピングをしてまで勝ちたいのか、勝つと何がいいのかを考えてみよう。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1905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1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r>
              <a:rPr lang="ja-JP" sz="2800">
                <a:latin typeface="Arial"/>
                <a:ea typeface="Arial"/>
                <a:cs typeface="Arial"/>
                <a:sym typeface="Arial"/>
              </a:rPr>
              <a:t>どうすればドーピングはなくなるか？</a:t>
            </a:r>
            <a:endParaRPr sz="280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" name="Google Shape;108;p17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どうすればドーピングが亡くなるでしょうか、話し合ってみましょう。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1905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3429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先ほど話し合った、「なぜドーピングをするのか」をヒントに考えてみましょう。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1905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18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r>
              <a:rPr lang="ja-JP" sz="2800">
                <a:latin typeface="Arial"/>
                <a:ea typeface="Arial"/>
                <a:cs typeface="Arial"/>
                <a:sym typeface="Arial"/>
              </a:rPr>
              <a:t>アンチ・ドーピングの取り組み</a:t>
            </a:r>
            <a:endParaRPr sz="280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" name="Google Shape;114;p18"/>
          <p:cNvSpPr txBox="1"/>
          <p:nvPr>
            <p:ph idx="1" type="body"/>
          </p:nvPr>
        </p:nvSpPr>
        <p:spPr>
          <a:xfrm>
            <a:off x="457200" y="1340768"/>
            <a:ext cx="8229600" cy="518457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アンチ・ドーピング活動の組織と活動</a:t>
            </a:r>
            <a:endParaRPr/>
          </a:p>
          <a:p>
            <a:pPr indent="-3429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</a:pPr>
            <a:r>
              <a:rPr lang="ja-JP" sz="2400" u="sng">
                <a:latin typeface="Arial"/>
                <a:ea typeface="Arial"/>
                <a:cs typeface="Arial"/>
                <a:sym typeface="Arial"/>
              </a:rPr>
              <a:t>1999年：世界アンチ・ドーピング機構（WADA）</a:t>
            </a:r>
            <a:r>
              <a:rPr lang="ja-JP" sz="2400">
                <a:latin typeface="Arial"/>
                <a:ea typeface="Arial"/>
                <a:cs typeface="Arial"/>
                <a:sym typeface="Arial"/>
              </a:rPr>
              <a:t>設立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　　　　　　　　本部：モントリオール（カナダ）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    </a:t>
            </a:r>
            <a:r>
              <a:rPr lang="ja-JP" sz="2400" u="sng">
                <a:latin typeface="Arial"/>
                <a:ea typeface="Arial"/>
                <a:cs typeface="Arial"/>
                <a:sym typeface="Arial"/>
              </a:rPr>
              <a:t>Core Value</a:t>
            </a:r>
            <a:r>
              <a:rPr lang="ja-JP" sz="2400">
                <a:latin typeface="Arial"/>
                <a:ea typeface="Arial"/>
                <a:cs typeface="Arial"/>
                <a:sym typeface="Arial"/>
              </a:rPr>
              <a:t>; Integrity, Accountability, Excellence</a:t>
            </a:r>
            <a:endParaRPr/>
          </a:p>
          <a:p>
            <a:pPr indent="-3429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</a:pPr>
            <a:r>
              <a:rPr lang="ja-JP" sz="2400" u="sng">
                <a:latin typeface="Arial"/>
                <a:ea typeface="Arial"/>
                <a:cs typeface="Arial"/>
                <a:sym typeface="Arial"/>
              </a:rPr>
              <a:t>2001年：日本アンチ・ドーピング機構（JADA）</a:t>
            </a:r>
            <a:r>
              <a:rPr lang="ja-JP" sz="2400">
                <a:latin typeface="Arial"/>
                <a:ea typeface="Arial"/>
                <a:cs typeface="Arial"/>
                <a:sym typeface="Arial"/>
              </a:rPr>
              <a:t>設立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「スポーツが公正に行われるための基盤を整備し、スポーツのさらなる発展と普及を支え、感動と誇りと活力にあふれたより良い社会の実現を目指す」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3429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アンチ・ドーピングの活動</a:t>
            </a:r>
            <a:endParaRPr/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　　①ドーピング検査の実施</a:t>
            </a:r>
            <a:endParaRPr/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　　②禁止物質の流通制限</a:t>
            </a:r>
            <a:endParaRPr/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sz="2400">
                <a:latin typeface="Arial"/>
                <a:ea typeface="Arial"/>
                <a:cs typeface="Arial"/>
                <a:sym typeface="Arial"/>
              </a:rPr>
              <a:t>　　③関係者への教育・啓発及び情報提供</a:t>
            </a:r>
            <a:endParaRPr/>
          </a:p>
          <a:p>
            <a:pPr indent="-190500" lvl="0" marL="3429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 sz="24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​​テーマ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