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69" r:id="rId3"/>
    <p:sldId id="268" r:id="rId4"/>
    <p:sldId id="270" r:id="rId5"/>
    <p:sldId id="264" r:id="rId6"/>
    <p:sldId id="257" r:id="rId7"/>
    <p:sldId id="267" r:id="rId8"/>
    <p:sldId id="256" r:id="rId9"/>
    <p:sldId id="258" r:id="rId10"/>
    <p:sldId id="259" r:id="rId11"/>
    <p:sldId id="271" r:id="rId12"/>
    <p:sldId id="265" r:id="rId13"/>
    <p:sldId id="272" r:id="rId1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8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1873657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190344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1558860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4288457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3653132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1348294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2110620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3191129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4054327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2030601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90A089B-52F0-4FC4-85EC-73AD281230DE}" type="datetimeFigureOut">
              <a:rPr kumimoji="1" lang="ja-JP" altLang="en-US" smtClean="0"/>
              <a:t>2019/2/10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1578561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0A089B-52F0-4FC4-85EC-73AD281230DE}" type="datetimeFigureOut">
              <a:rPr kumimoji="1" lang="ja-JP" altLang="en-US" smtClean="0"/>
              <a:t>2019/2/10</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E8A698-CA5F-4EBB-8220-B89AE1B54D61}" type="slidenum">
              <a:rPr kumimoji="1" lang="ja-JP" altLang="en-US" smtClean="0"/>
              <a:t>‹#›</a:t>
            </a:fld>
            <a:endParaRPr kumimoji="1" lang="ja-JP" altLang="en-US"/>
          </a:p>
        </p:txBody>
      </p:sp>
    </p:spTree>
    <p:extLst>
      <p:ext uri="{BB962C8B-B14F-4D97-AF65-F5344CB8AC3E}">
        <p14:creationId xmlns:p14="http://schemas.microsoft.com/office/powerpoint/2010/main" val="1668968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755576" y="1772816"/>
            <a:ext cx="7772400" cy="1802631"/>
          </a:xfrm>
        </p:spPr>
        <p:txBody>
          <a:bodyPr>
            <a:normAutofit/>
          </a:bodyPr>
          <a:lstStyle/>
          <a:p>
            <a:r>
              <a:rPr kumimoji="1" lang="ja-JP" altLang="en-US" sz="3200" dirty="0" smtClean="0">
                <a:latin typeface="HG丸ｺﾞｼｯｸM-PRO" panose="020F0600000000000000" pitchFamily="50" charset="-128"/>
                <a:ea typeface="HG丸ｺﾞｼｯｸM-PRO" panose="020F0600000000000000" pitchFamily="50" charset="-128"/>
              </a:rPr>
              <a:t>アンチ・ドーピングを通して</a:t>
            </a:r>
            <a:r>
              <a:rPr kumimoji="1" lang="ja-JP" altLang="en-US" sz="3200" dirty="0" smtClean="0">
                <a:latin typeface="HG丸ｺﾞｼｯｸM-PRO" panose="020F0600000000000000" pitchFamily="50" charset="-128"/>
                <a:ea typeface="HG丸ｺﾞｼｯｸM-PRO" panose="020F0600000000000000" pitchFamily="50" charset="-128"/>
              </a:rPr>
              <a:t>考える①</a:t>
            </a:r>
            <a:r>
              <a:rPr kumimoji="1" lang="en-US" altLang="ja-JP" sz="3200" dirty="0" smtClean="0">
                <a:latin typeface="HG丸ｺﾞｼｯｸM-PRO" panose="020F0600000000000000" pitchFamily="50" charset="-128"/>
                <a:ea typeface="HG丸ｺﾞｼｯｸM-PRO" panose="020F0600000000000000" pitchFamily="50" charset="-128"/>
              </a:rPr>
              <a:t/>
            </a:r>
            <a:br>
              <a:rPr kumimoji="1" lang="en-US" altLang="ja-JP" sz="3200" dirty="0" smtClean="0">
                <a:latin typeface="HG丸ｺﾞｼｯｸM-PRO" panose="020F0600000000000000" pitchFamily="50" charset="-128"/>
                <a:ea typeface="HG丸ｺﾞｼｯｸM-PRO" panose="020F0600000000000000" pitchFamily="50" charset="-128"/>
              </a:rPr>
            </a:br>
            <a:r>
              <a:rPr kumimoji="1" lang="en-US" altLang="ja-JP" sz="3200" dirty="0" smtClean="0">
                <a:latin typeface="HG丸ｺﾞｼｯｸM-PRO" panose="020F0600000000000000" pitchFamily="50" charset="-128"/>
                <a:ea typeface="HG丸ｺﾞｼｯｸM-PRO" panose="020F0600000000000000" pitchFamily="50" charset="-128"/>
              </a:rPr>
              <a:t/>
            </a:r>
            <a:br>
              <a:rPr kumimoji="1" lang="en-US" altLang="ja-JP" sz="3200" dirty="0" smtClean="0">
                <a:latin typeface="HG丸ｺﾞｼｯｸM-PRO" panose="020F0600000000000000" pitchFamily="50" charset="-128"/>
                <a:ea typeface="HG丸ｺﾞｼｯｸM-PRO" panose="020F0600000000000000" pitchFamily="50" charset="-128"/>
              </a:rPr>
            </a:br>
            <a:r>
              <a:rPr lang="ja-JP" altLang="en-US" sz="3200" dirty="0" smtClean="0">
                <a:latin typeface="HG丸ｺﾞｼｯｸM-PRO" panose="020F0600000000000000" pitchFamily="50" charset="-128"/>
                <a:ea typeface="HG丸ｺﾞｼｯｸM-PRO" panose="020F0600000000000000" pitchFamily="50" charset="-128"/>
              </a:rPr>
              <a:t>－</a:t>
            </a:r>
            <a:r>
              <a:rPr lang="ja-JP" altLang="en-US" sz="3200" dirty="0">
                <a:latin typeface="HG丸ｺﾞｼｯｸM-PRO" panose="020F0600000000000000" pitchFamily="50" charset="-128"/>
                <a:ea typeface="HG丸ｺﾞｼｯｸM-PRO" panose="020F0600000000000000" pitchFamily="50" charset="-128"/>
              </a:rPr>
              <a:t>ドーピング</a:t>
            </a:r>
            <a:r>
              <a:rPr lang="ja-JP" altLang="en-US" sz="3200" dirty="0" smtClean="0">
                <a:latin typeface="HG丸ｺﾞｼｯｸM-PRO" panose="020F0600000000000000" pitchFamily="50" charset="-128"/>
                <a:ea typeface="HG丸ｺﾞｼｯｸM-PRO" panose="020F0600000000000000" pitchFamily="50" charset="-128"/>
              </a:rPr>
              <a:t>について</a:t>
            </a:r>
            <a:r>
              <a:rPr lang="ja-JP" altLang="en-US" sz="3200" dirty="0">
                <a:latin typeface="HG丸ｺﾞｼｯｸM-PRO" panose="020F0600000000000000" pitchFamily="50" charset="-128"/>
                <a:ea typeface="HG丸ｺﾞｼｯｸM-PRO" panose="020F0600000000000000" pitchFamily="50" charset="-128"/>
              </a:rPr>
              <a:t>知</a:t>
            </a:r>
            <a:r>
              <a:rPr lang="ja-JP" altLang="en-US" sz="3200" dirty="0" smtClean="0">
                <a:latin typeface="HG丸ｺﾞｼｯｸM-PRO" panose="020F0600000000000000" pitchFamily="50" charset="-128"/>
                <a:ea typeface="HG丸ｺﾞｼｯｸM-PRO" panose="020F0600000000000000" pitchFamily="50" charset="-128"/>
              </a:rPr>
              <a:t>る</a:t>
            </a:r>
            <a:endParaRPr kumimoji="1" lang="ja-JP" altLang="en-US" sz="3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5825072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400" dirty="0">
                <a:latin typeface="Meiryo UI" panose="020B0604030504040204" pitchFamily="50" charset="-128"/>
                <a:ea typeface="Meiryo UI" panose="020B0604030504040204" pitchFamily="50" charset="-128"/>
              </a:rPr>
              <a:t>夏季オリンピック</a:t>
            </a:r>
            <a:r>
              <a:rPr lang="ja-JP" altLang="en-US" sz="2400" dirty="0" smtClean="0">
                <a:latin typeface="Meiryo UI" panose="020B0604030504040204" pitchFamily="50" charset="-128"/>
                <a:ea typeface="Meiryo UI" panose="020B0604030504040204" pitchFamily="50" charset="-128"/>
              </a:rPr>
              <a:t>大会ドーピング検査実施データ</a:t>
            </a:r>
            <a:r>
              <a:rPr lang="en-US" altLang="ja-JP" sz="2400" dirty="0" smtClean="0">
                <a:latin typeface="Meiryo UI" panose="020B0604030504040204" pitchFamily="50" charset="-128"/>
                <a:ea typeface="Meiryo UI" panose="020B0604030504040204" pitchFamily="50" charset="-128"/>
              </a:rPr>
              <a:t/>
            </a:r>
            <a:br>
              <a:rPr lang="en-US" altLang="ja-JP" sz="2400" dirty="0" smtClean="0">
                <a:latin typeface="Meiryo UI" panose="020B0604030504040204" pitchFamily="50" charset="-128"/>
                <a:ea typeface="Meiryo UI" panose="020B0604030504040204" pitchFamily="50" charset="-128"/>
              </a:rPr>
            </a:br>
            <a:r>
              <a:rPr lang="ja-JP" altLang="en-US" sz="2400" dirty="0" smtClean="0">
                <a:latin typeface="Meiryo UI" panose="020B0604030504040204" pitchFamily="50" charset="-128"/>
                <a:ea typeface="Meiryo UI" panose="020B0604030504040204" pitchFamily="50" charset="-128"/>
              </a:rPr>
              <a:t>（</a:t>
            </a:r>
            <a:r>
              <a:rPr lang="en-US" altLang="ja-JP" sz="2400" dirty="0" smtClean="0">
                <a:latin typeface="Meiryo UI" panose="020B0604030504040204" pitchFamily="50" charset="-128"/>
                <a:ea typeface="Meiryo UI" panose="020B0604030504040204" pitchFamily="50" charset="-128"/>
              </a:rPr>
              <a:t>IOC Fact Sheet,2014</a:t>
            </a:r>
            <a:r>
              <a:rPr lang="ja-JP" altLang="en-US" sz="2400" dirty="0" smtClean="0">
                <a:latin typeface="Meiryo UI" panose="020B0604030504040204" pitchFamily="50" charset="-128"/>
                <a:ea typeface="Meiryo UI" panose="020B0604030504040204" pitchFamily="50" charset="-128"/>
              </a:rPr>
              <a:t>）</a:t>
            </a:r>
            <a:endParaRPr kumimoji="1" lang="ja-JP" altLang="en-US" sz="2400" dirty="0">
              <a:latin typeface="Meiryo UI" panose="020B0604030504040204" pitchFamily="50" charset="-128"/>
              <a:ea typeface="Meiryo UI" panose="020B0604030504040204" pitchFamily="50" charset="-128"/>
            </a:endParaRPr>
          </a:p>
        </p:txBody>
      </p:sp>
      <p:graphicFrame>
        <p:nvGraphicFramePr>
          <p:cNvPr id="7" name="コンテンツ プレースホルダー 6"/>
          <p:cNvGraphicFramePr>
            <a:graphicFrameLocks noGrp="1"/>
          </p:cNvGraphicFramePr>
          <p:nvPr>
            <p:ph idx="1"/>
            <p:extLst>
              <p:ext uri="{D42A27DB-BD31-4B8C-83A1-F6EECF244321}">
                <p14:modId xmlns:p14="http://schemas.microsoft.com/office/powerpoint/2010/main" val="1446984132"/>
              </p:ext>
            </p:extLst>
          </p:nvPr>
        </p:nvGraphicFramePr>
        <p:xfrm>
          <a:off x="467544" y="1268760"/>
          <a:ext cx="8229600" cy="5151120"/>
        </p:xfrm>
        <a:graphic>
          <a:graphicData uri="http://schemas.openxmlformats.org/drawingml/2006/table">
            <a:tbl>
              <a:tblPr firstRow="1" bandRow="1">
                <a:tableStyleId>{5C22544A-7EE6-4342-B048-85BDC9FD1C3A}</a:tableStyleId>
              </a:tblPr>
              <a:tblGrid>
                <a:gridCol w="946448"/>
                <a:gridCol w="2345392"/>
                <a:gridCol w="1645920"/>
                <a:gridCol w="1645920"/>
                <a:gridCol w="1645920"/>
              </a:tblGrid>
              <a:tr h="370840">
                <a:tc>
                  <a:txBody>
                    <a:bodyPr/>
                    <a:lstStyle/>
                    <a:p>
                      <a:pPr algn="ctr"/>
                      <a:r>
                        <a:rPr kumimoji="1" lang="ja-JP" altLang="en-US" sz="2000" dirty="0" smtClean="0"/>
                        <a:t>年</a:t>
                      </a:r>
                      <a:endParaRPr kumimoji="1" lang="ja-JP" altLang="en-US" sz="2000" dirty="0"/>
                    </a:p>
                  </a:txBody>
                  <a:tcPr/>
                </a:tc>
                <a:tc>
                  <a:txBody>
                    <a:bodyPr/>
                    <a:lstStyle/>
                    <a:p>
                      <a:pPr algn="ctr"/>
                      <a:r>
                        <a:rPr kumimoji="1" lang="ja-JP" altLang="en-US" sz="2000" dirty="0" smtClean="0"/>
                        <a:t>実施都市</a:t>
                      </a:r>
                      <a:endParaRPr kumimoji="1" lang="ja-JP" altLang="en-US" sz="2000" dirty="0"/>
                    </a:p>
                  </a:txBody>
                  <a:tcPr/>
                </a:tc>
                <a:tc>
                  <a:txBody>
                    <a:bodyPr/>
                    <a:lstStyle/>
                    <a:p>
                      <a:pPr algn="ctr"/>
                      <a:r>
                        <a:rPr kumimoji="1" lang="ja-JP" altLang="en-US" sz="2000" dirty="0" smtClean="0"/>
                        <a:t>検査数</a:t>
                      </a:r>
                      <a:endParaRPr kumimoji="1" lang="ja-JP" altLang="en-US" sz="2000" dirty="0"/>
                    </a:p>
                  </a:txBody>
                  <a:tcPr/>
                </a:tc>
                <a:tc>
                  <a:txBody>
                    <a:bodyPr/>
                    <a:lstStyle/>
                    <a:p>
                      <a:pPr algn="ctr"/>
                      <a:r>
                        <a:rPr kumimoji="1" lang="ja-JP" altLang="en-US" sz="2000" dirty="0" smtClean="0"/>
                        <a:t>陽性報告</a:t>
                      </a:r>
                      <a:endParaRPr kumimoji="1" lang="ja-JP" altLang="en-US" sz="2000" dirty="0"/>
                    </a:p>
                  </a:txBody>
                  <a:tcPr/>
                </a:tc>
                <a:tc>
                  <a:txBody>
                    <a:bodyPr/>
                    <a:lstStyle/>
                    <a:p>
                      <a:pPr algn="ctr"/>
                      <a:r>
                        <a:rPr kumimoji="1" lang="ja-JP" altLang="en-US" sz="2000" dirty="0" smtClean="0"/>
                        <a:t>陽性率</a:t>
                      </a:r>
                      <a:endParaRPr kumimoji="1" lang="ja-JP" altLang="en-US" sz="2000" dirty="0"/>
                    </a:p>
                  </a:txBody>
                  <a:tcPr/>
                </a:tc>
              </a:tr>
              <a:tr h="370840">
                <a:tc>
                  <a:txBody>
                    <a:bodyPr/>
                    <a:lstStyle/>
                    <a:p>
                      <a:pPr algn="ctr"/>
                      <a:r>
                        <a:rPr kumimoji="1" lang="en-US" altLang="ja-JP" sz="2000" dirty="0" smtClean="0"/>
                        <a:t>1968</a:t>
                      </a:r>
                      <a:endParaRPr kumimoji="1" lang="ja-JP" altLang="en-US" sz="2000" dirty="0"/>
                    </a:p>
                  </a:txBody>
                  <a:tcPr/>
                </a:tc>
                <a:tc>
                  <a:txBody>
                    <a:bodyPr/>
                    <a:lstStyle/>
                    <a:p>
                      <a:pPr algn="ctr"/>
                      <a:r>
                        <a:rPr kumimoji="1" lang="ja-JP" altLang="en-US" sz="2000" dirty="0" smtClean="0"/>
                        <a:t>メキシコシティ</a:t>
                      </a:r>
                      <a:endParaRPr kumimoji="1" lang="ja-JP" altLang="en-US" sz="2000" dirty="0"/>
                    </a:p>
                  </a:txBody>
                  <a:tcPr/>
                </a:tc>
                <a:tc>
                  <a:txBody>
                    <a:bodyPr/>
                    <a:lstStyle/>
                    <a:p>
                      <a:pPr algn="ctr"/>
                      <a:r>
                        <a:rPr kumimoji="1" lang="en-US" altLang="ja-JP" sz="2000" dirty="0" smtClean="0"/>
                        <a:t>667</a:t>
                      </a:r>
                      <a:endParaRPr kumimoji="1" lang="ja-JP" altLang="en-US" sz="2000" dirty="0"/>
                    </a:p>
                  </a:txBody>
                  <a:tcPr/>
                </a:tc>
                <a:tc>
                  <a:txBody>
                    <a:bodyPr/>
                    <a:lstStyle/>
                    <a:p>
                      <a:pPr algn="ctr"/>
                      <a:r>
                        <a:rPr kumimoji="1" lang="en-US" altLang="ja-JP" sz="2000" dirty="0" smtClean="0"/>
                        <a:t>1</a:t>
                      </a:r>
                      <a:endParaRPr kumimoji="1" lang="ja-JP" altLang="en-US" sz="2000" dirty="0"/>
                    </a:p>
                  </a:txBody>
                  <a:tcPr/>
                </a:tc>
                <a:tc>
                  <a:txBody>
                    <a:bodyPr/>
                    <a:lstStyle/>
                    <a:p>
                      <a:pPr algn="ctr"/>
                      <a:r>
                        <a:rPr kumimoji="1" lang="en-US" altLang="ja-JP" sz="2000" dirty="0" smtClean="0"/>
                        <a:t>0.54%</a:t>
                      </a:r>
                      <a:endParaRPr kumimoji="1" lang="ja-JP" altLang="en-US" sz="2000" dirty="0"/>
                    </a:p>
                  </a:txBody>
                  <a:tcPr/>
                </a:tc>
              </a:tr>
              <a:tr h="370840">
                <a:tc>
                  <a:txBody>
                    <a:bodyPr/>
                    <a:lstStyle/>
                    <a:p>
                      <a:pPr algn="ctr"/>
                      <a:r>
                        <a:rPr kumimoji="1" lang="en-US" altLang="ja-JP" sz="2000" dirty="0" smtClean="0"/>
                        <a:t>1972</a:t>
                      </a:r>
                      <a:endParaRPr kumimoji="1" lang="ja-JP" altLang="en-US" sz="2000" dirty="0"/>
                    </a:p>
                  </a:txBody>
                  <a:tcPr/>
                </a:tc>
                <a:tc>
                  <a:txBody>
                    <a:bodyPr/>
                    <a:lstStyle/>
                    <a:p>
                      <a:pPr algn="ctr"/>
                      <a:r>
                        <a:rPr kumimoji="1" lang="ja-JP" altLang="en-US" sz="2000" dirty="0" smtClean="0"/>
                        <a:t>ミュンヘン</a:t>
                      </a:r>
                      <a:endParaRPr kumimoji="1" lang="en-US" altLang="ja-JP" sz="2000" dirty="0" smtClean="0"/>
                    </a:p>
                  </a:txBody>
                  <a:tcPr/>
                </a:tc>
                <a:tc>
                  <a:txBody>
                    <a:bodyPr/>
                    <a:lstStyle/>
                    <a:p>
                      <a:pPr algn="ctr"/>
                      <a:r>
                        <a:rPr kumimoji="1" lang="en-US" altLang="ja-JP" sz="2000" dirty="0" smtClean="0"/>
                        <a:t>2079</a:t>
                      </a:r>
                      <a:endParaRPr kumimoji="1" lang="ja-JP" altLang="en-US" sz="2000" dirty="0"/>
                    </a:p>
                  </a:txBody>
                  <a:tcPr/>
                </a:tc>
                <a:tc>
                  <a:txBody>
                    <a:bodyPr/>
                    <a:lstStyle/>
                    <a:p>
                      <a:pPr algn="ctr"/>
                      <a:r>
                        <a:rPr kumimoji="1" lang="en-US" altLang="ja-JP" sz="2000" dirty="0" smtClean="0"/>
                        <a:t>7</a:t>
                      </a:r>
                      <a:endParaRPr kumimoji="1" lang="ja-JP" altLang="en-US" sz="2000" dirty="0"/>
                    </a:p>
                  </a:txBody>
                  <a:tcPr/>
                </a:tc>
                <a:tc>
                  <a:txBody>
                    <a:bodyPr/>
                    <a:lstStyle/>
                    <a:p>
                      <a:pPr algn="ctr"/>
                      <a:r>
                        <a:rPr kumimoji="1" lang="en-US" altLang="ja-JP" sz="2000" dirty="0" smtClean="0"/>
                        <a:t>0.34%</a:t>
                      </a:r>
                      <a:endParaRPr kumimoji="1" lang="ja-JP" altLang="en-US" sz="2000" dirty="0"/>
                    </a:p>
                  </a:txBody>
                  <a:tcPr/>
                </a:tc>
              </a:tr>
              <a:tr h="370840">
                <a:tc>
                  <a:txBody>
                    <a:bodyPr/>
                    <a:lstStyle/>
                    <a:p>
                      <a:pPr algn="ctr"/>
                      <a:r>
                        <a:rPr kumimoji="1" lang="en-US" altLang="ja-JP" sz="2000" dirty="0" smtClean="0"/>
                        <a:t>1976</a:t>
                      </a:r>
                      <a:endParaRPr kumimoji="1" lang="ja-JP" altLang="en-US" sz="2000" dirty="0"/>
                    </a:p>
                  </a:txBody>
                  <a:tcPr/>
                </a:tc>
                <a:tc>
                  <a:txBody>
                    <a:bodyPr/>
                    <a:lstStyle/>
                    <a:p>
                      <a:pPr algn="ctr"/>
                      <a:r>
                        <a:rPr kumimoji="1" lang="ja-JP" altLang="en-US" sz="2000" dirty="0" smtClean="0"/>
                        <a:t>モントリオール</a:t>
                      </a:r>
                      <a:endParaRPr kumimoji="1" lang="ja-JP" altLang="en-US" sz="2000" dirty="0"/>
                    </a:p>
                  </a:txBody>
                  <a:tcPr/>
                </a:tc>
                <a:tc>
                  <a:txBody>
                    <a:bodyPr/>
                    <a:lstStyle/>
                    <a:p>
                      <a:pPr algn="ctr"/>
                      <a:r>
                        <a:rPr kumimoji="1" lang="en-US" altLang="ja-JP" sz="2000" dirty="0" smtClean="0"/>
                        <a:t>2054</a:t>
                      </a:r>
                      <a:endParaRPr kumimoji="1" lang="ja-JP" altLang="en-US" sz="2000" dirty="0"/>
                    </a:p>
                  </a:txBody>
                  <a:tcPr/>
                </a:tc>
                <a:tc>
                  <a:txBody>
                    <a:bodyPr/>
                    <a:lstStyle/>
                    <a:p>
                      <a:pPr algn="ctr"/>
                      <a:r>
                        <a:rPr kumimoji="1" lang="en-US" altLang="ja-JP" sz="2000" dirty="0" smtClean="0"/>
                        <a:t>11</a:t>
                      </a:r>
                      <a:endParaRPr kumimoji="1" lang="ja-JP" altLang="en-US" sz="2000" dirty="0"/>
                    </a:p>
                  </a:txBody>
                  <a:tcPr/>
                </a:tc>
                <a:tc>
                  <a:txBody>
                    <a:bodyPr/>
                    <a:lstStyle/>
                    <a:p>
                      <a:pPr algn="ctr"/>
                      <a:r>
                        <a:rPr kumimoji="1" lang="en-US" altLang="ja-JP" sz="2000" dirty="0" smtClean="0"/>
                        <a:t>0.54%</a:t>
                      </a:r>
                      <a:endParaRPr kumimoji="1" lang="ja-JP" altLang="en-US" sz="2000" dirty="0"/>
                    </a:p>
                  </a:txBody>
                  <a:tcPr/>
                </a:tc>
              </a:tr>
              <a:tr h="370840">
                <a:tc>
                  <a:txBody>
                    <a:bodyPr/>
                    <a:lstStyle/>
                    <a:p>
                      <a:pPr algn="ctr"/>
                      <a:r>
                        <a:rPr kumimoji="1" lang="en-US" altLang="ja-JP" sz="2000" dirty="0" smtClean="0"/>
                        <a:t>1980</a:t>
                      </a:r>
                      <a:endParaRPr kumimoji="1" lang="ja-JP" altLang="en-US" sz="2000" dirty="0"/>
                    </a:p>
                  </a:txBody>
                  <a:tcPr/>
                </a:tc>
                <a:tc>
                  <a:txBody>
                    <a:bodyPr/>
                    <a:lstStyle/>
                    <a:p>
                      <a:pPr algn="ctr"/>
                      <a:r>
                        <a:rPr kumimoji="1" lang="ja-JP" altLang="en-US" sz="2000" dirty="0" smtClean="0"/>
                        <a:t>モスクワ</a:t>
                      </a:r>
                      <a:endParaRPr kumimoji="1" lang="ja-JP" altLang="en-US" sz="2000" dirty="0"/>
                    </a:p>
                  </a:txBody>
                  <a:tcPr/>
                </a:tc>
                <a:tc>
                  <a:txBody>
                    <a:bodyPr/>
                    <a:lstStyle/>
                    <a:p>
                      <a:pPr algn="ctr"/>
                      <a:r>
                        <a:rPr kumimoji="1" lang="en-US" altLang="ja-JP" sz="2000" dirty="0" smtClean="0"/>
                        <a:t>645</a:t>
                      </a:r>
                      <a:endParaRPr kumimoji="1" lang="ja-JP" altLang="en-US" sz="2000" dirty="0"/>
                    </a:p>
                  </a:txBody>
                  <a:tcPr/>
                </a:tc>
                <a:tc>
                  <a:txBody>
                    <a:bodyPr/>
                    <a:lstStyle/>
                    <a:p>
                      <a:pPr algn="ctr"/>
                      <a:r>
                        <a:rPr kumimoji="1" lang="en-US" altLang="ja-JP" sz="2000" dirty="0" smtClean="0"/>
                        <a:t>0</a:t>
                      </a:r>
                      <a:endParaRPr kumimoji="1" lang="ja-JP" altLang="en-US" sz="2000" dirty="0"/>
                    </a:p>
                  </a:txBody>
                  <a:tcPr/>
                </a:tc>
                <a:tc>
                  <a:txBody>
                    <a:bodyPr/>
                    <a:lstStyle/>
                    <a:p>
                      <a:pPr algn="ctr"/>
                      <a:r>
                        <a:rPr kumimoji="1" lang="en-US" altLang="ja-JP" sz="2000" dirty="0" smtClean="0"/>
                        <a:t>0%</a:t>
                      </a:r>
                      <a:endParaRPr kumimoji="1" lang="ja-JP" altLang="en-US" sz="2000" dirty="0"/>
                    </a:p>
                  </a:txBody>
                  <a:tcPr/>
                </a:tc>
              </a:tr>
              <a:tr h="370840">
                <a:tc>
                  <a:txBody>
                    <a:bodyPr/>
                    <a:lstStyle/>
                    <a:p>
                      <a:pPr algn="ctr"/>
                      <a:r>
                        <a:rPr kumimoji="1" lang="en-US" altLang="ja-JP" sz="2000" dirty="0" smtClean="0"/>
                        <a:t>1984</a:t>
                      </a:r>
                      <a:endParaRPr kumimoji="1" lang="ja-JP" altLang="en-US" sz="2000" dirty="0"/>
                    </a:p>
                  </a:txBody>
                  <a:tcPr/>
                </a:tc>
                <a:tc>
                  <a:txBody>
                    <a:bodyPr/>
                    <a:lstStyle/>
                    <a:p>
                      <a:pPr algn="ctr"/>
                      <a:r>
                        <a:rPr kumimoji="1" lang="ja-JP" altLang="en-US" sz="2000" dirty="0" smtClean="0"/>
                        <a:t>ロサンゼルス</a:t>
                      </a:r>
                      <a:endParaRPr kumimoji="1" lang="ja-JP" altLang="en-US" sz="2000" dirty="0"/>
                    </a:p>
                  </a:txBody>
                  <a:tcPr/>
                </a:tc>
                <a:tc>
                  <a:txBody>
                    <a:bodyPr/>
                    <a:lstStyle/>
                    <a:p>
                      <a:pPr algn="ctr"/>
                      <a:r>
                        <a:rPr kumimoji="1" lang="en-US" altLang="ja-JP" sz="2000" dirty="0" smtClean="0"/>
                        <a:t>1507</a:t>
                      </a:r>
                      <a:endParaRPr kumimoji="1" lang="ja-JP" altLang="en-US" sz="2000" dirty="0"/>
                    </a:p>
                  </a:txBody>
                  <a:tcPr/>
                </a:tc>
                <a:tc>
                  <a:txBody>
                    <a:bodyPr/>
                    <a:lstStyle/>
                    <a:p>
                      <a:pPr algn="ctr"/>
                      <a:r>
                        <a:rPr kumimoji="1" lang="en-US" altLang="ja-JP" sz="2000" dirty="0" smtClean="0"/>
                        <a:t>12</a:t>
                      </a:r>
                      <a:endParaRPr kumimoji="1" lang="ja-JP" altLang="en-US" sz="2000" dirty="0"/>
                    </a:p>
                  </a:txBody>
                  <a:tcPr/>
                </a:tc>
                <a:tc>
                  <a:txBody>
                    <a:bodyPr/>
                    <a:lstStyle/>
                    <a:p>
                      <a:pPr algn="ctr"/>
                      <a:r>
                        <a:rPr kumimoji="1" lang="en-US" altLang="ja-JP" sz="2000" dirty="0" smtClean="0"/>
                        <a:t>0.80%</a:t>
                      </a:r>
                      <a:endParaRPr kumimoji="1" lang="ja-JP" altLang="en-US" sz="2000" dirty="0"/>
                    </a:p>
                  </a:txBody>
                  <a:tcPr/>
                </a:tc>
              </a:tr>
              <a:tr h="370840">
                <a:tc>
                  <a:txBody>
                    <a:bodyPr/>
                    <a:lstStyle/>
                    <a:p>
                      <a:pPr algn="ctr"/>
                      <a:r>
                        <a:rPr kumimoji="1" lang="en-US" altLang="ja-JP" sz="2000" dirty="0" smtClean="0"/>
                        <a:t>1988</a:t>
                      </a:r>
                      <a:endParaRPr kumimoji="1" lang="ja-JP" altLang="en-US" sz="2000" dirty="0"/>
                    </a:p>
                  </a:txBody>
                  <a:tcPr/>
                </a:tc>
                <a:tc>
                  <a:txBody>
                    <a:bodyPr/>
                    <a:lstStyle/>
                    <a:p>
                      <a:pPr algn="ctr"/>
                      <a:r>
                        <a:rPr kumimoji="1" lang="ja-JP" altLang="en-US" sz="2000" dirty="0" smtClean="0"/>
                        <a:t>ソウル</a:t>
                      </a:r>
                      <a:endParaRPr kumimoji="1" lang="ja-JP" altLang="en-US" sz="2000" dirty="0"/>
                    </a:p>
                  </a:txBody>
                  <a:tcPr/>
                </a:tc>
                <a:tc>
                  <a:txBody>
                    <a:bodyPr/>
                    <a:lstStyle/>
                    <a:p>
                      <a:pPr algn="ctr"/>
                      <a:r>
                        <a:rPr kumimoji="1" lang="en-US" altLang="ja-JP" sz="2000" dirty="0" smtClean="0"/>
                        <a:t>1598</a:t>
                      </a:r>
                      <a:endParaRPr kumimoji="1" lang="ja-JP" altLang="en-US" sz="2000" dirty="0"/>
                    </a:p>
                  </a:txBody>
                  <a:tcPr/>
                </a:tc>
                <a:tc>
                  <a:txBody>
                    <a:bodyPr/>
                    <a:lstStyle/>
                    <a:p>
                      <a:pPr algn="ctr"/>
                      <a:r>
                        <a:rPr kumimoji="1" lang="en-US" altLang="ja-JP" sz="2000" dirty="0" smtClean="0"/>
                        <a:t>10</a:t>
                      </a:r>
                      <a:endParaRPr kumimoji="1" lang="ja-JP" altLang="en-US" sz="2000" dirty="0"/>
                    </a:p>
                  </a:txBody>
                  <a:tcPr/>
                </a:tc>
                <a:tc>
                  <a:txBody>
                    <a:bodyPr/>
                    <a:lstStyle/>
                    <a:p>
                      <a:pPr algn="ctr"/>
                      <a:r>
                        <a:rPr kumimoji="1" lang="en-US" altLang="ja-JP" sz="2000" dirty="0" smtClean="0"/>
                        <a:t>0.63%</a:t>
                      </a:r>
                      <a:endParaRPr kumimoji="1" lang="ja-JP" altLang="en-US" sz="2000" dirty="0"/>
                    </a:p>
                  </a:txBody>
                  <a:tcPr/>
                </a:tc>
              </a:tr>
              <a:tr h="370840">
                <a:tc>
                  <a:txBody>
                    <a:bodyPr/>
                    <a:lstStyle/>
                    <a:p>
                      <a:pPr algn="ctr"/>
                      <a:r>
                        <a:rPr kumimoji="1" lang="en-US" altLang="ja-JP" sz="2000" dirty="0" smtClean="0"/>
                        <a:t>1992</a:t>
                      </a:r>
                      <a:endParaRPr kumimoji="1" lang="ja-JP" altLang="en-US" sz="2000" dirty="0"/>
                    </a:p>
                  </a:txBody>
                  <a:tcPr/>
                </a:tc>
                <a:tc>
                  <a:txBody>
                    <a:bodyPr/>
                    <a:lstStyle/>
                    <a:p>
                      <a:pPr algn="ctr"/>
                      <a:r>
                        <a:rPr kumimoji="1" lang="ja-JP" altLang="en-US" sz="2000" dirty="0" smtClean="0"/>
                        <a:t>バルセロナ</a:t>
                      </a:r>
                      <a:endParaRPr kumimoji="1" lang="ja-JP" altLang="en-US" sz="2000" dirty="0"/>
                    </a:p>
                  </a:txBody>
                  <a:tcPr/>
                </a:tc>
                <a:tc>
                  <a:txBody>
                    <a:bodyPr/>
                    <a:lstStyle/>
                    <a:p>
                      <a:pPr algn="ctr"/>
                      <a:r>
                        <a:rPr kumimoji="1" lang="en-US" altLang="ja-JP" sz="2000" dirty="0" smtClean="0"/>
                        <a:t>1848</a:t>
                      </a:r>
                      <a:endParaRPr kumimoji="1" lang="ja-JP" altLang="en-US" sz="2000" dirty="0"/>
                    </a:p>
                  </a:txBody>
                  <a:tcPr/>
                </a:tc>
                <a:tc>
                  <a:txBody>
                    <a:bodyPr/>
                    <a:lstStyle/>
                    <a:p>
                      <a:pPr algn="ctr"/>
                      <a:r>
                        <a:rPr kumimoji="1" lang="en-US" altLang="ja-JP" sz="2000" dirty="0" smtClean="0"/>
                        <a:t>5</a:t>
                      </a:r>
                      <a:endParaRPr kumimoji="1" lang="ja-JP" altLang="en-US" sz="2000" dirty="0"/>
                    </a:p>
                  </a:txBody>
                  <a:tcPr/>
                </a:tc>
                <a:tc>
                  <a:txBody>
                    <a:bodyPr/>
                    <a:lstStyle/>
                    <a:p>
                      <a:pPr algn="ctr"/>
                      <a:r>
                        <a:rPr kumimoji="1" lang="en-US" altLang="ja-JP" sz="2000" dirty="0" smtClean="0"/>
                        <a:t>0.27%</a:t>
                      </a:r>
                      <a:endParaRPr kumimoji="1" lang="ja-JP" altLang="en-US" sz="2000" dirty="0"/>
                    </a:p>
                  </a:txBody>
                  <a:tcPr/>
                </a:tc>
              </a:tr>
              <a:tr h="370840">
                <a:tc>
                  <a:txBody>
                    <a:bodyPr/>
                    <a:lstStyle/>
                    <a:p>
                      <a:pPr algn="ctr"/>
                      <a:r>
                        <a:rPr kumimoji="1" lang="en-US" altLang="ja-JP" sz="2000" dirty="0" smtClean="0"/>
                        <a:t>1996</a:t>
                      </a:r>
                      <a:endParaRPr kumimoji="1" lang="ja-JP" altLang="en-US" sz="2000" dirty="0"/>
                    </a:p>
                  </a:txBody>
                  <a:tcPr/>
                </a:tc>
                <a:tc>
                  <a:txBody>
                    <a:bodyPr/>
                    <a:lstStyle/>
                    <a:p>
                      <a:pPr algn="ctr"/>
                      <a:r>
                        <a:rPr kumimoji="1" lang="ja-JP" altLang="en-US" sz="2000" dirty="0" smtClean="0"/>
                        <a:t>アトランタ</a:t>
                      </a:r>
                      <a:endParaRPr kumimoji="1" lang="ja-JP" altLang="en-US" sz="2000" dirty="0"/>
                    </a:p>
                  </a:txBody>
                  <a:tcPr/>
                </a:tc>
                <a:tc>
                  <a:txBody>
                    <a:bodyPr/>
                    <a:lstStyle/>
                    <a:p>
                      <a:pPr algn="ctr"/>
                      <a:r>
                        <a:rPr kumimoji="1" lang="en-US" altLang="ja-JP" sz="2000" dirty="0" smtClean="0"/>
                        <a:t>1923</a:t>
                      </a:r>
                      <a:endParaRPr kumimoji="1" lang="ja-JP" altLang="en-US" sz="2000" dirty="0"/>
                    </a:p>
                  </a:txBody>
                  <a:tcPr/>
                </a:tc>
                <a:tc>
                  <a:txBody>
                    <a:bodyPr/>
                    <a:lstStyle/>
                    <a:p>
                      <a:pPr algn="ctr"/>
                      <a:r>
                        <a:rPr kumimoji="1" lang="en-US" altLang="ja-JP" sz="2000" dirty="0" smtClean="0"/>
                        <a:t>2</a:t>
                      </a:r>
                      <a:endParaRPr kumimoji="1" lang="ja-JP" altLang="en-US" sz="2000" dirty="0"/>
                    </a:p>
                  </a:txBody>
                  <a:tcPr/>
                </a:tc>
                <a:tc>
                  <a:txBody>
                    <a:bodyPr/>
                    <a:lstStyle/>
                    <a:p>
                      <a:pPr algn="ctr"/>
                      <a:r>
                        <a:rPr kumimoji="1" lang="en-US" altLang="ja-JP" sz="2000" dirty="0" smtClean="0"/>
                        <a:t>0.10%</a:t>
                      </a:r>
                      <a:endParaRPr kumimoji="1" lang="ja-JP" altLang="en-US" sz="2000" dirty="0"/>
                    </a:p>
                  </a:txBody>
                  <a:tcPr/>
                </a:tc>
              </a:tr>
              <a:tr h="370840">
                <a:tc>
                  <a:txBody>
                    <a:bodyPr/>
                    <a:lstStyle/>
                    <a:p>
                      <a:pPr algn="ctr"/>
                      <a:r>
                        <a:rPr kumimoji="1" lang="en-US" altLang="ja-JP" sz="2000" dirty="0" smtClean="0"/>
                        <a:t>2000</a:t>
                      </a:r>
                      <a:endParaRPr kumimoji="1" lang="ja-JP" altLang="en-US" sz="2000" dirty="0"/>
                    </a:p>
                  </a:txBody>
                  <a:tcPr/>
                </a:tc>
                <a:tc>
                  <a:txBody>
                    <a:bodyPr/>
                    <a:lstStyle/>
                    <a:p>
                      <a:pPr algn="ctr"/>
                      <a:r>
                        <a:rPr kumimoji="1" lang="ja-JP" altLang="en-US" sz="2000" dirty="0" smtClean="0"/>
                        <a:t>シドニー</a:t>
                      </a:r>
                      <a:endParaRPr kumimoji="1" lang="ja-JP" altLang="en-US" sz="2000" dirty="0"/>
                    </a:p>
                  </a:txBody>
                  <a:tcPr/>
                </a:tc>
                <a:tc>
                  <a:txBody>
                    <a:bodyPr/>
                    <a:lstStyle/>
                    <a:p>
                      <a:pPr algn="ctr"/>
                      <a:r>
                        <a:rPr kumimoji="1" lang="en-US" altLang="ja-JP" sz="2000" dirty="0" smtClean="0"/>
                        <a:t>2359</a:t>
                      </a:r>
                      <a:endParaRPr kumimoji="1" lang="ja-JP" altLang="en-US" sz="2000" dirty="0"/>
                    </a:p>
                  </a:txBody>
                  <a:tcPr/>
                </a:tc>
                <a:tc>
                  <a:txBody>
                    <a:bodyPr/>
                    <a:lstStyle/>
                    <a:p>
                      <a:pPr algn="ctr"/>
                      <a:r>
                        <a:rPr kumimoji="1" lang="en-US" altLang="ja-JP" sz="2000" dirty="0" smtClean="0"/>
                        <a:t>11</a:t>
                      </a:r>
                      <a:endParaRPr kumimoji="1" lang="ja-JP" altLang="en-US" sz="2000" dirty="0"/>
                    </a:p>
                  </a:txBody>
                  <a:tcPr/>
                </a:tc>
                <a:tc>
                  <a:txBody>
                    <a:bodyPr/>
                    <a:lstStyle/>
                    <a:p>
                      <a:pPr algn="ctr"/>
                      <a:r>
                        <a:rPr kumimoji="1" lang="en-US" altLang="ja-JP" sz="2000" dirty="0" smtClean="0"/>
                        <a:t>0.47%</a:t>
                      </a:r>
                      <a:endParaRPr kumimoji="1" lang="ja-JP" altLang="en-US" sz="2000" dirty="0"/>
                    </a:p>
                  </a:txBody>
                  <a:tcPr/>
                </a:tc>
              </a:tr>
              <a:tr h="370840">
                <a:tc>
                  <a:txBody>
                    <a:bodyPr/>
                    <a:lstStyle/>
                    <a:p>
                      <a:pPr algn="ctr"/>
                      <a:r>
                        <a:rPr kumimoji="1" lang="en-US" altLang="ja-JP" sz="2000" dirty="0" smtClean="0"/>
                        <a:t>2004</a:t>
                      </a:r>
                      <a:endParaRPr kumimoji="1" lang="ja-JP" altLang="en-US" sz="2000" dirty="0"/>
                    </a:p>
                  </a:txBody>
                  <a:tcPr/>
                </a:tc>
                <a:tc>
                  <a:txBody>
                    <a:bodyPr/>
                    <a:lstStyle/>
                    <a:p>
                      <a:pPr algn="ctr"/>
                      <a:r>
                        <a:rPr kumimoji="1" lang="ja-JP" altLang="en-US" sz="2000" dirty="0" smtClean="0"/>
                        <a:t>アテネ</a:t>
                      </a:r>
                      <a:endParaRPr kumimoji="1" lang="ja-JP" altLang="en-US" sz="2000" dirty="0"/>
                    </a:p>
                  </a:txBody>
                  <a:tcPr/>
                </a:tc>
                <a:tc>
                  <a:txBody>
                    <a:bodyPr/>
                    <a:lstStyle/>
                    <a:p>
                      <a:pPr algn="ctr"/>
                      <a:r>
                        <a:rPr kumimoji="1" lang="en-US" altLang="ja-JP" sz="2000" dirty="0" smtClean="0"/>
                        <a:t>3667</a:t>
                      </a:r>
                      <a:endParaRPr kumimoji="1" lang="ja-JP" altLang="en-US" sz="2000" dirty="0"/>
                    </a:p>
                  </a:txBody>
                  <a:tcPr/>
                </a:tc>
                <a:tc>
                  <a:txBody>
                    <a:bodyPr/>
                    <a:lstStyle/>
                    <a:p>
                      <a:pPr algn="ctr"/>
                      <a:r>
                        <a:rPr kumimoji="1" lang="en-US" altLang="ja-JP" sz="2000" dirty="0" smtClean="0"/>
                        <a:t>26+5</a:t>
                      </a:r>
                      <a:endParaRPr kumimoji="1" lang="ja-JP" altLang="en-US" sz="2000" dirty="0"/>
                    </a:p>
                  </a:txBody>
                  <a:tcPr/>
                </a:tc>
                <a:tc>
                  <a:txBody>
                    <a:bodyPr/>
                    <a:lstStyle/>
                    <a:p>
                      <a:pPr algn="ctr"/>
                      <a:r>
                        <a:rPr kumimoji="1" lang="en-US" altLang="ja-JP" sz="2000" dirty="0" smtClean="0"/>
                        <a:t>0.85%</a:t>
                      </a:r>
                      <a:endParaRPr kumimoji="1" lang="ja-JP" altLang="en-US" sz="2000" dirty="0"/>
                    </a:p>
                  </a:txBody>
                  <a:tcPr/>
                </a:tc>
              </a:tr>
              <a:tr h="370840">
                <a:tc>
                  <a:txBody>
                    <a:bodyPr/>
                    <a:lstStyle/>
                    <a:p>
                      <a:pPr algn="ctr"/>
                      <a:r>
                        <a:rPr kumimoji="1" lang="en-US" altLang="ja-JP" sz="2000" dirty="0" smtClean="0"/>
                        <a:t>2008</a:t>
                      </a:r>
                      <a:endParaRPr kumimoji="1" lang="ja-JP" altLang="en-US" sz="2000" dirty="0"/>
                    </a:p>
                  </a:txBody>
                  <a:tcPr/>
                </a:tc>
                <a:tc>
                  <a:txBody>
                    <a:bodyPr/>
                    <a:lstStyle/>
                    <a:p>
                      <a:pPr algn="ctr"/>
                      <a:r>
                        <a:rPr kumimoji="1" lang="ja-JP" altLang="en-US" sz="2000" dirty="0" smtClean="0"/>
                        <a:t>北京</a:t>
                      </a:r>
                      <a:endParaRPr kumimoji="1" lang="ja-JP" altLang="en-US" sz="2000" dirty="0"/>
                    </a:p>
                  </a:txBody>
                  <a:tcPr/>
                </a:tc>
                <a:tc>
                  <a:txBody>
                    <a:bodyPr/>
                    <a:lstStyle/>
                    <a:p>
                      <a:pPr algn="ctr"/>
                      <a:r>
                        <a:rPr kumimoji="1" lang="en-US" altLang="ja-JP" sz="2000" dirty="0" smtClean="0"/>
                        <a:t>4770</a:t>
                      </a:r>
                      <a:endParaRPr kumimoji="1" lang="ja-JP" altLang="en-US" sz="2000" dirty="0"/>
                    </a:p>
                  </a:txBody>
                  <a:tcPr/>
                </a:tc>
                <a:tc>
                  <a:txBody>
                    <a:bodyPr/>
                    <a:lstStyle/>
                    <a:p>
                      <a:pPr algn="ctr"/>
                      <a:r>
                        <a:rPr kumimoji="1" lang="en-US" altLang="ja-JP" sz="2000" dirty="0" smtClean="0"/>
                        <a:t>14+</a:t>
                      </a:r>
                      <a:r>
                        <a:rPr kumimoji="1" lang="ja-JP" altLang="en-US" sz="2000" dirty="0" smtClean="0"/>
                        <a:t>馬</a:t>
                      </a:r>
                      <a:r>
                        <a:rPr kumimoji="1" lang="en-US" altLang="ja-JP" sz="2000" dirty="0" smtClean="0"/>
                        <a:t>7</a:t>
                      </a:r>
                      <a:r>
                        <a:rPr kumimoji="1" lang="ja-JP" altLang="en-US" sz="2000" dirty="0" smtClean="0"/>
                        <a:t>頭</a:t>
                      </a:r>
                      <a:r>
                        <a:rPr kumimoji="1" lang="en-US" altLang="ja-JP" sz="2000" dirty="0" smtClean="0"/>
                        <a:t>+5</a:t>
                      </a:r>
                      <a:endParaRPr kumimoji="1" lang="ja-JP" altLang="en-US" sz="2000" dirty="0"/>
                    </a:p>
                  </a:txBody>
                  <a:tcPr/>
                </a:tc>
                <a:tc>
                  <a:txBody>
                    <a:bodyPr/>
                    <a:lstStyle/>
                    <a:p>
                      <a:pPr algn="ctr"/>
                      <a:r>
                        <a:rPr kumimoji="1" lang="en-US" altLang="ja-JP" sz="2000" dirty="0" smtClean="0"/>
                        <a:t>0.55%</a:t>
                      </a:r>
                      <a:endParaRPr kumimoji="1" lang="ja-JP" altLang="en-US" sz="2000" dirty="0"/>
                    </a:p>
                  </a:txBody>
                  <a:tcPr/>
                </a:tc>
              </a:tr>
              <a:tr h="370840">
                <a:tc>
                  <a:txBody>
                    <a:bodyPr/>
                    <a:lstStyle/>
                    <a:p>
                      <a:pPr algn="ctr"/>
                      <a:r>
                        <a:rPr kumimoji="1" lang="en-US" altLang="ja-JP" sz="2000" dirty="0" smtClean="0"/>
                        <a:t>2012</a:t>
                      </a:r>
                      <a:endParaRPr kumimoji="1" lang="ja-JP" altLang="en-US" sz="2000" dirty="0"/>
                    </a:p>
                  </a:txBody>
                  <a:tcPr/>
                </a:tc>
                <a:tc>
                  <a:txBody>
                    <a:bodyPr/>
                    <a:lstStyle/>
                    <a:p>
                      <a:pPr algn="ctr"/>
                      <a:r>
                        <a:rPr kumimoji="1" lang="ja-JP" altLang="en-US" sz="2000" dirty="0" smtClean="0"/>
                        <a:t>ロンドン</a:t>
                      </a:r>
                      <a:endParaRPr kumimoji="1" lang="ja-JP" altLang="en-US" sz="2000" dirty="0"/>
                    </a:p>
                  </a:txBody>
                  <a:tcPr/>
                </a:tc>
                <a:tc>
                  <a:txBody>
                    <a:bodyPr/>
                    <a:lstStyle/>
                    <a:p>
                      <a:pPr algn="ctr"/>
                      <a:r>
                        <a:rPr kumimoji="1" lang="en-US" altLang="ja-JP" sz="2000" dirty="0" smtClean="0"/>
                        <a:t>5051</a:t>
                      </a:r>
                      <a:endParaRPr kumimoji="1" lang="ja-JP" altLang="en-US" sz="2000" dirty="0"/>
                    </a:p>
                  </a:txBody>
                  <a:tcPr/>
                </a:tc>
                <a:tc>
                  <a:txBody>
                    <a:bodyPr/>
                    <a:lstStyle/>
                    <a:p>
                      <a:pPr algn="ctr"/>
                      <a:r>
                        <a:rPr kumimoji="1" lang="en-US" altLang="ja-JP" sz="2000" dirty="0" smtClean="0"/>
                        <a:t>9</a:t>
                      </a:r>
                      <a:endParaRPr kumimoji="1" lang="ja-JP" altLang="en-US" sz="2000" dirty="0"/>
                    </a:p>
                  </a:txBody>
                  <a:tcPr/>
                </a:tc>
                <a:tc>
                  <a:txBody>
                    <a:bodyPr/>
                    <a:lstStyle/>
                    <a:p>
                      <a:pPr algn="ctr"/>
                      <a:r>
                        <a:rPr kumimoji="1" lang="en-US" altLang="ja-JP" sz="2000" dirty="0" smtClean="0"/>
                        <a:t>0.17%</a:t>
                      </a:r>
                      <a:endParaRPr kumimoji="1" lang="ja-JP" altLang="en-US" sz="2000" dirty="0"/>
                    </a:p>
                  </a:txBody>
                  <a:tcPr/>
                </a:tc>
              </a:tr>
            </a:tbl>
          </a:graphicData>
        </a:graphic>
      </p:graphicFrame>
    </p:spTree>
    <p:extLst>
      <p:ext uri="{BB962C8B-B14F-4D97-AF65-F5344CB8AC3E}">
        <p14:creationId xmlns:p14="http://schemas.microsoft.com/office/powerpoint/2010/main" val="13484421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800" dirty="0">
                <a:latin typeface="Meiryo UI" panose="020B0604030504040204" pitchFamily="50" charset="-128"/>
                <a:ea typeface="Meiryo UI" panose="020B0604030504040204" pitchFamily="50" charset="-128"/>
              </a:rPr>
              <a:t>話し合</a:t>
            </a:r>
            <a:r>
              <a:rPr lang="ja-JP" altLang="en-US" sz="2800" dirty="0" smtClean="0">
                <a:latin typeface="Meiryo UI" panose="020B0604030504040204" pitchFamily="50" charset="-128"/>
                <a:ea typeface="Meiryo UI" panose="020B0604030504040204" pitchFamily="50" charset="-128"/>
              </a:rPr>
              <a:t>ってみよう！</a:t>
            </a:r>
            <a:endParaRPr kumimoji="1" lang="ja-JP" altLang="en-US" sz="2800"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p:txBody>
          <a:bodyPr>
            <a:normAutofit/>
          </a:bodyPr>
          <a:lstStyle/>
          <a:p>
            <a:r>
              <a:rPr kumimoji="1" lang="ja-JP" altLang="en-US" sz="2800" dirty="0" smtClean="0">
                <a:latin typeface="Meiryo UI" panose="020B0604030504040204" pitchFamily="50" charset="-128"/>
                <a:ea typeface="Meiryo UI" panose="020B0604030504040204" pitchFamily="50" charset="-128"/>
              </a:rPr>
              <a:t>ドーピングはなぜ禁止されているのでしょうか、これまで学習したことを踏まえて、話し合ってみましょう。</a:t>
            </a:r>
            <a:endParaRPr kumimoji="1" lang="en-US" altLang="ja-JP" sz="2800" dirty="0" smtClean="0">
              <a:latin typeface="Meiryo UI" panose="020B0604030504040204" pitchFamily="50" charset="-128"/>
              <a:ea typeface="Meiryo UI" panose="020B0604030504040204" pitchFamily="50" charset="-128"/>
            </a:endParaRPr>
          </a:p>
          <a:p>
            <a:endParaRPr lang="en-US" altLang="ja-JP" sz="2800" dirty="0">
              <a:latin typeface="Meiryo UI" panose="020B0604030504040204" pitchFamily="50" charset="-128"/>
              <a:ea typeface="Meiryo UI" panose="020B0604030504040204" pitchFamily="50" charset="-128"/>
            </a:endParaRPr>
          </a:p>
          <a:p>
            <a:r>
              <a:rPr kumimoji="1" lang="ja-JP" altLang="en-US" sz="2800" dirty="0" smtClean="0">
                <a:latin typeface="Meiryo UI" panose="020B0604030504040204" pitchFamily="50" charset="-128"/>
                <a:ea typeface="Meiryo UI" panose="020B0604030504040204" pitchFamily="50" charset="-128"/>
              </a:rPr>
              <a:t>思い付くことをどんどん書いてみよう。</a:t>
            </a:r>
            <a:endParaRPr kumimoji="1" lang="en-US" altLang="ja-JP" sz="2800" dirty="0" smtClean="0">
              <a:latin typeface="Meiryo UI" panose="020B0604030504040204" pitchFamily="50" charset="-128"/>
              <a:ea typeface="Meiryo UI" panose="020B0604030504040204" pitchFamily="50" charset="-128"/>
            </a:endParaRPr>
          </a:p>
          <a:p>
            <a:r>
              <a:rPr lang="ja-JP" altLang="en-US" sz="2800" dirty="0">
                <a:latin typeface="Meiryo UI" panose="020B0604030504040204" pitchFamily="50" charset="-128"/>
                <a:ea typeface="Meiryo UI" panose="020B0604030504040204" pitchFamily="50" charset="-128"/>
              </a:rPr>
              <a:t>グループ</a:t>
            </a:r>
            <a:r>
              <a:rPr lang="ja-JP" altLang="en-US" sz="2800" dirty="0" smtClean="0">
                <a:latin typeface="Meiryo UI" panose="020B0604030504040204" pitchFamily="50" charset="-128"/>
                <a:ea typeface="Meiryo UI" panose="020B0604030504040204" pitchFamily="50" charset="-128"/>
              </a:rPr>
              <a:t>で意見を共有して、似ているものを集めてカテゴリーをつくろう。</a:t>
            </a:r>
            <a:endParaRPr kumimoji="1" lang="ja-JP" altLang="en-US" sz="28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079073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94122"/>
          </a:xfrm>
        </p:spPr>
        <p:txBody>
          <a:bodyPr>
            <a:normAutofit/>
          </a:bodyPr>
          <a:lstStyle/>
          <a:p>
            <a:r>
              <a:rPr kumimoji="1" lang="ja-JP" altLang="en-US" sz="2800" dirty="0" smtClean="0">
                <a:latin typeface="Meiryo UI" panose="020B0604030504040204" pitchFamily="50" charset="-128"/>
                <a:ea typeface="Meiryo UI" panose="020B0604030504040204" pitchFamily="50" charset="-128"/>
              </a:rPr>
              <a:t>ドーピングが禁止されている理由</a:t>
            </a:r>
            <a:endParaRPr kumimoji="1" lang="ja-JP" altLang="en-US" sz="2800" dirty="0">
              <a:latin typeface="Meiryo UI" panose="020B0604030504040204" pitchFamily="50" charset="-128"/>
              <a:ea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3190015961"/>
              </p:ext>
            </p:extLst>
          </p:nvPr>
        </p:nvGraphicFramePr>
        <p:xfrm>
          <a:off x="705548" y="2780928"/>
          <a:ext cx="7872536" cy="1854200"/>
        </p:xfrm>
        <a:graphic>
          <a:graphicData uri="http://schemas.openxmlformats.org/drawingml/2006/table">
            <a:tbl>
              <a:tblPr firstRow="1" bandRow="1">
                <a:tableStyleId>{5C22544A-7EE6-4342-B048-85BDC9FD1C3A}</a:tableStyleId>
              </a:tblPr>
              <a:tblGrid>
                <a:gridCol w="3096344"/>
                <a:gridCol w="4776192"/>
              </a:tblGrid>
              <a:tr h="370840">
                <a:tc>
                  <a:txBody>
                    <a:bodyPr/>
                    <a:lstStyle/>
                    <a:p>
                      <a:pPr algn="ctr"/>
                      <a:r>
                        <a:rPr kumimoji="1" lang="ja-JP" altLang="en-US" dirty="0" smtClean="0"/>
                        <a:t>禁止物質</a:t>
                      </a:r>
                      <a:endParaRPr kumimoji="1" lang="ja-JP" altLang="en-US" dirty="0"/>
                    </a:p>
                  </a:txBody>
                  <a:tcPr/>
                </a:tc>
                <a:tc>
                  <a:txBody>
                    <a:bodyPr/>
                    <a:lstStyle/>
                    <a:p>
                      <a:pPr algn="ctr"/>
                      <a:r>
                        <a:rPr kumimoji="1" lang="ja-JP" altLang="en-US" dirty="0" smtClean="0"/>
                        <a:t>副作用の例</a:t>
                      </a:r>
                      <a:endParaRPr kumimoji="1" lang="ja-JP" altLang="en-US" dirty="0"/>
                    </a:p>
                  </a:txBody>
                  <a:tcPr/>
                </a:tc>
              </a:tr>
              <a:tr h="370840">
                <a:tc>
                  <a:txBody>
                    <a:bodyPr/>
                    <a:lstStyle/>
                    <a:p>
                      <a:r>
                        <a:rPr kumimoji="1" lang="ja-JP" altLang="en-US" dirty="0" smtClean="0"/>
                        <a:t>興奮剤</a:t>
                      </a:r>
                      <a:endParaRPr kumimoji="1" lang="ja-JP" altLang="en-US" dirty="0"/>
                    </a:p>
                  </a:txBody>
                  <a:tcPr/>
                </a:tc>
                <a:tc>
                  <a:txBody>
                    <a:bodyPr/>
                    <a:lstStyle/>
                    <a:p>
                      <a:r>
                        <a:rPr kumimoji="1" lang="ja-JP" altLang="ja-JP" sz="1800" kern="1200" dirty="0" smtClean="0">
                          <a:solidFill>
                            <a:schemeClr val="dk1"/>
                          </a:solidFill>
                          <a:effectLst/>
                          <a:latin typeface="+mn-lt"/>
                          <a:ea typeface="+mn-ea"/>
                          <a:cs typeface="+mn-cs"/>
                        </a:rPr>
                        <a:t>精神症状，血圧上昇，不整脈，心停止</a:t>
                      </a:r>
                      <a:endParaRPr kumimoji="1" lang="ja-JP" altLang="en-US" dirty="0"/>
                    </a:p>
                  </a:txBody>
                  <a:tcPr/>
                </a:tc>
              </a:tr>
              <a:tr h="370840">
                <a:tc>
                  <a:txBody>
                    <a:bodyPr/>
                    <a:lstStyle/>
                    <a:p>
                      <a:r>
                        <a:rPr kumimoji="1" lang="ja-JP" altLang="en-US" dirty="0" smtClean="0"/>
                        <a:t>たんぱく同化ステロイド</a:t>
                      </a:r>
                      <a:endParaRPr kumimoji="1" lang="ja-JP" altLang="en-US" dirty="0"/>
                    </a:p>
                  </a:txBody>
                  <a:tcPr/>
                </a:tc>
                <a:tc>
                  <a:txBody>
                    <a:bodyPr/>
                    <a:lstStyle/>
                    <a:p>
                      <a:r>
                        <a:rPr kumimoji="1" lang="ja-JP" altLang="ja-JP" sz="1800" kern="1200" dirty="0" smtClean="0">
                          <a:solidFill>
                            <a:schemeClr val="dk1"/>
                          </a:solidFill>
                          <a:effectLst/>
                          <a:latin typeface="+mn-lt"/>
                          <a:ea typeface="+mn-ea"/>
                          <a:cs typeface="+mn-cs"/>
                        </a:rPr>
                        <a:t>肝障害，男性の女性化，女性の男性化</a:t>
                      </a:r>
                      <a:endParaRPr kumimoji="1" lang="ja-JP" altLang="en-US" dirty="0"/>
                    </a:p>
                  </a:txBody>
                  <a:tcPr/>
                </a:tc>
              </a:tr>
              <a:tr h="370840">
                <a:tc>
                  <a:txBody>
                    <a:bodyPr/>
                    <a:lstStyle/>
                    <a:p>
                      <a:r>
                        <a:rPr kumimoji="1" lang="ja-JP" altLang="en-US" dirty="0" smtClean="0"/>
                        <a:t>利尿剤</a:t>
                      </a:r>
                      <a:endParaRPr kumimoji="1" lang="ja-JP" altLang="en-US" dirty="0"/>
                    </a:p>
                  </a:txBody>
                  <a:tcPr/>
                </a:tc>
                <a:tc>
                  <a:txBody>
                    <a:bodyPr/>
                    <a:lstStyle/>
                    <a:p>
                      <a:r>
                        <a:rPr kumimoji="1" lang="ja-JP" altLang="ja-JP" sz="1800" kern="1200" dirty="0" smtClean="0">
                          <a:solidFill>
                            <a:schemeClr val="dk1"/>
                          </a:solidFill>
                          <a:effectLst/>
                          <a:latin typeface="+mn-lt"/>
                          <a:ea typeface="+mn-ea"/>
                          <a:cs typeface="+mn-cs"/>
                        </a:rPr>
                        <a:t>脱水，</a:t>
                      </a:r>
                      <a:r>
                        <a:rPr kumimoji="1" lang="ja-JP" altLang="en-US" sz="1800" kern="1200" dirty="0" smtClean="0">
                          <a:solidFill>
                            <a:schemeClr val="dk1"/>
                          </a:solidFill>
                          <a:effectLst/>
                          <a:latin typeface="+mn-lt"/>
                          <a:ea typeface="+mn-ea"/>
                          <a:cs typeface="+mn-cs"/>
                        </a:rPr>
                        <a:t>けいれん</a:t>
                      </a:r>
                      <a:r>
                        <a:rPr kumimoji="1" lang="ja-JP" altLang="ja-JP" sz="1800" kern="1200" dirty="0" smtClean="0">
                          <a:solidFill>
                            <a:schemeClr val="dk1"/>
                          </a:solidFill>
                          <a:effectLst/>
                          <a:latin typeface="+mn-lt"/>
                          <a:ea typeface="+mn-ea"/>
                          <a:cs typeface="+mn-cs"/>
                        </a:rPr>
                        <a:t>，血圧低下</a:t>
                      </a:r>
                      <a:endParaRPr kumimoji="1" lang="ja-JP" altLang="en-US" dirty="0"/>
                    </a:p>
                  </a:txBody>
                  <a:tcPr/>
                </a:tc>
              </a:tr>
              <a:tr h="370840">
                <a:tc>
                  <a:txBody>
                    <a:bodyPr/>
                    <a:lstStyle/>
                    <a:p>
                      <a:r>
                        <a:rPr kumimoji="1" lang="ja-JP" altLang="en-US" dirty="0" smtClean="0"/>
                        <a:t>糖質コルチコイド</a:t>
                      </a:r>
                      <a:endParaRPr kumimoji="1" lang="ja-JP" altLang="en-US" dirty="0"/>
                    </a:p>
                  </a:txBody>
                  <a:tcPr/>
                </a:tc>
                <a:tc>
                  <a:txBody>
                    <a:bodyPr/>
                    <a:lstStyle/>
                    <a:p>
                      <a:r>
                        <a:rPr kumimoji="1" lang="ja-JP" altLang="ja-JP" sz="1800" kern="1200" dirty="0" smtClean="0">
                          <a:solidFill>
                            <a:schemeClr val="dk1"/>
                          </a:solidFill>
                          <a:effectLst/>
                          <a:latin typeface="+mn-lt"/>
                          <a:ea typeface="+mn-ea"/>
                          <a:cs typeface="+mn-cs"/>
                        </a:rPr>
                        <a:t>骨粗しょう症，白内障，糖尿病</a:t>
                      </a:r>
                      <a:endParaRPr kumimoji="1" lang="ja-JP" altLang="en-US" dirty="0"/>
                    </a:p>
                  </a:txBody>
                  <a:tcPr/>
                </a:tc>
              </a:tr>
            </a:tbl>
          </a:graphicData>
        </a:graphic>
      </p:graphicFrame>
      <p:sp>
        <p:nvSpPr>
          <p:cNvPr id="5" name="正方形/長方形 4"/>
          <p:cNvSpPr/>
          <p:nvPr/>
        </p:nvSpPr>
        <p:spPr>
          <a:xfrm>
            <a:off x="539552" y="1124744"/>
            <a:ext cx="8208912" cy="5139869"/>
          </a:xfrm>
          <a:prstGeom prst="rect">
            <a:avLst/>
          </a:prstGeom>
        </p:spPr>
        <p:txBody>
          <a:bodyPr wrap="square">
            <a:spAutoFit/>
          </a:bodyPr>
          <a:lstStyle/>
          <a:p>
            <a:r>
              <a:rPr lang="ja-JP" altLang="en-US" sz="2000" dirty="0" smtClean="0">
                <a:latin typeface="Meiryo UI" panose="020B0604030504040204" pitchFamily="50" charset="-128"/>
                <a:ea typeface="Meiryo UI" panose="020B0604030504040204" pitchFamily="50" charset="-128"/>
              </a:rPr>
              <a:t>①</a:t>
            </a:r>
            <a:r>
              <a:rPr lang="ja-JP" altLang="en-US" sz="2000" dirty="0">
                <a:latin typeface="Meiryo UI" panose="020B0604030504040204" pitchFamily="50" charset="-128"/>
                <a:ea typeface="Meiryo UI" panose="020B0604030504040204" pitchFamily="50" charset="-128"/>
              </a:rPr>
              <a:t>ドーピング</a:t>
            </a:r>
            <a:r>
              <a:rPr lang="ja-JP" altLang="en-US" sz="2000" dirty="0" smtClean="0">
                <a:latin typeface="Meiryo UI" panose="020B0604030504040204" pitchFamily="50" charset="-128"/>
                <a:ea typeface="Meiryo UI" panose="020B0604030504040204" pitchFamily="50" charset="-128"/>
              </a:rPr>
              <a:t>による選手の健康への悪影響</a:t>
            </a:r>
            <a:endParaRPr lang="ja-JP" altLang="en-US" sz="2000" dirty="0">
              <a:latin typeface="Meiryo UI" panose="020B0604030504040204" pitchFamily="50" charset="-128"/>
              <a:ea typeface="Meiryo UI" panose="020B0604030504040204" pitchFamily="50" charset="-128"/>
            </a:endParaRPr>
          </a:p>
          <a:p>
            <a:r>
              <a:rPr lang="ja-JP" altLang="en-US" sz="2000" dirty="0" smtClean="0">
                <a:latin typeface="Meiryo UI" panose="020B0604030504040204" pitchFamily="50" charset="-128"/>
                <a:ea typeface="Meiryo UI" panose="020B0604030504040204" pitchFamily="50" charset="-128"/>
              </a:rPr>
              <a:t>　・薬には主</a:t>
            </a:r>
            <a:r>
              <a:rPr lang="ja-JP" altLang="en-US" sz="2000" dirty="0">
                <a:latin typeface="Meiryo UI" panose="020B0604030504040204" pitchFamily="50" charset="-128"/>
                <a:ea typeface="Meiryo UI" panose="020B0604030504040204" pitchFamily="50" charset="-128"/>
              </a:rPr>
              <a:t>作用と</a:t>
            </a:r>
            <a:r>
              <a:rPr lang="ja-JP" altLang="en-US" sz="2000" dirty="0" smtClean="0">
                <a:latin typeface="Meiryo UI" panose="020B0604030504040204" pitchFamily="50" charset="-128"/>
                <a:ea typeface="Meiryo UI" panose="020B0604030504040204" pitchFamily="50" charset="-128"/>
              </a:rPr>
              <a:t>副作用がある</a:t>
            </a:r>
            <a:endParaRPr lang="en-US" altLang="ja-JP" sz="2000" dirty="0" smtClean="0">
              <a:latin typeface="Meiryo UI" panose="020B0604030504040204" pitchFamily="50" charset="-128"/>
              <a:ea typeface="Meiryo UI" panose="020B0604030504040204" pitchFamily="50" charset="-128"/>
            </a:endParaRPr>
          </a:p>
          <a:p>
            <a:r>
              <a:rPr lang="ja-JP" altLang="en-US" sz="2000" dirty="0" smtClean="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薬による副作用が選手の健康を損ねる　</a:t>
            </a:r>
            <a:endParaRPr lang="en-US" altLang="ja-JP" sz="2000" dirty="0" smtClean="0">
              <a:latin typeface="Meiryo UI" panose="020B0604030504040204" pitchFamily="50" charset="-128"/>
              <a:ea typeface="Meiryo UI" panose="020B0604030504040204" pitchFamily="50" charset="-128"/>
            </a:endParaRPr>
          </a:p>
          <a:p>
            <a:endParaRPr lang="en-US" altLang="ja-JP" sz="2000" dirty="0" smtClean="0">
              <a:latin typeface="Meiryo UI" panose="020B0604030504040204" pitchFamily="50" charset="-128"/>
              <a:ea typeface="Meiryo UI" panose="020B0604030504040204" pitchFamily="50" charset="-128"/>
            </a:endParaRPr>
          </a:p>
          <a:p>
            <a:r>
              <a:rPr lang="ja-JP" altLang="en-US" sz="2000" dirty="0" smtClean="0">
                <a:latin typeface="Meiryo UI" panose="020B0604030504040204" pitchFamily="50" charset="-128"/>
                <a:ea typeface="Meiryo UI" panose="020B0604030504040204" pitchFamily="50" charset="-128"/>
              </a:rPr>
              <a:t>＜代表的</a:t>
            </a:r>
            <a:r>
              <a:rPr lang="ja-JP" altLang="en-US" sz="2000" dirty="0">
                <a:latin typeface="Meiryo UI" panose="020B0604030504040204" pitchFamily="50" charset="-128"/>
                <a:ea typeface="Meiryo UI" panose="020B0604030504040204" pitchFamily="50" charset="-128"/>
              </a:rPr>
              <a:t>な禁止物質の種類と主な副作用の</a:t>
            </a:r>
            <a:r>
              <a:rPr lang="ja-JP" altLang="en-US" sz="2000" dirty="0" smtClean="0">
                <a:latin typeface="Meiryo UI" panose="020B0604030504040204" pitchFamily="50" charset="-128"/>
                <a:ea typeface="Meiryo UI" panose="020B0604030504040204" pitchFamily="50" charset="-128"/>
              </a:rPr>
              <a:t>例＞</a:t>
            </a:r>
            <a:endParaRPr lang="ja-JP" altLang="en-US" sz="2000" dirty="0">
              <a:latin typeface="Meiryo UI" panose="020B0604030504040204" pitchFamily="50" charset="-128"/>
              <a:ea typeface="Meiryo UI" panose="020B0604030504040204" pitchFamily="50" charset="-128"/>
            </a:endParaRPr>
          </a:p>
          <a:p>
            <a:endParaRPr lang="en-US" altLang="ja-JP" sz="2000" dirty="0" smtClean="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smtClean="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smtClean="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rPr>
              <a:t>　　　　　　　　　　　　　　　　　　　　　　　</a:t>
            </a:r>
            <a:r>
              <a:rPr lang="en-US" altLang="ja-JP" sz="1400" dirty="0" smtClean="0">
                <a:latin typeface="Meiryo UI" panose="020B0604030504040204" pitchFamily="50" charset="-128"/>
                <a:ea typeface="Meiryo UI" panose="020B0604030504040204" pitchFamily="50" charset="-128"/>
              </a:rPr>
              <a:t>JADA</a:t>
            </a:r>
            <a:r>
              <a:rPr lang="ja-JP" altLang="en-US" sz="1400" dirty="0">
                <a:latin typeface="Meiryo UI" panose="020B0604030504040204" pitchFamily="50" charset="-128"/>
                <a:ea typeface="Meiryo UI" panose="020B0604030504040204" pitchFamily="50" charset="-128"/>
              </a:rPr>
              <a:t>副読本</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アンチ・ドーピングを通して考える－スポーツのフェアとは何か－</a:t>
            </a:r>
          </a:p>
          <a:p>
            <a:r>
              <a:rPr lang="ja-JP" altLang="en-US" sz="2000" dirty="0" smtClean="0">
                <a:latin typeface="Meiryo UI" panose="020B0604030504040204" pitchFamily="50" charset="-128"/>
                <a:ea typeface="Meiryo UI" panose="020B0604030504040204" pitchFamily="50" charset="-128"/>
              </a:rPr>
              <a:t>禁止</a:t>
            </a:r>
            <a:r>
              <a:rPr lang="ja-JP" altLang="en-US" sz="2000" dirty="0">
                <a:latin typeface="Meiryo UI" panose="020B0604030504040204" pitchFamily="50" charset="-128"/>
                <a:ea typeface="Meiryo UI" panose="020B0604030504040204" pitchFamily="50" charset="-128"/>
              </a:rPr>
              <a:t>されている</a:t>
            </a:r>
            <a:r>
              <a:rPr lang="ja-JP" altLang="en-US" sz="2000" dirty="0" smtClean="0">
                <a:latin typeface="Meiryo UI" panose="020B0604030504040204" pitchFamily="50" charset="-128"/>
                <a:ea typeface="Meiryo UI" panose="020B0604030504040204" pitchFamily="50" charset="-128"/>
              </a:rPr>
              <a:t>方法</a:t>
            </a:r>
            <a:endParaRPr lang="ja-JP" altLang="en-US"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1</a:t>
            </a:r>
            <a:r>
              <a:rPr lang="ja-JP" altLang="en-US" sz="2000" dirty="0">
                <a:latin typeface="Meiryo UI" panose="020B0604030504040204" pitchFamily="50" charset="-128"/>
                <a:ea typeface="Meiryo UI" panose="020B0604030504040204" pitchFamily="50" charset="-128"/>
              </a:rPr>
              <a:t>）血液及び血液成分の操作</a:t>
            </a:r>
          </a:p>
          <a:p>
            <a:r>
              <a:rPr lang="en-US" altLang="ja-JP" sz="2000" dirty="0">
                <a:latin typeface="Meiryo UI" panose="020B0604030504040204" pitchFamily="50" charset="-128"/>
                <a:ea typeface="Meiryo UI" panose="020B0604030504040204" pitchFamily="50" charset="-128"/>
              </a:rPr>
              <a:t>2</a:t>
            </a:r>
            <a:r>
              <a:rPr lang="ja-JP" altLang="en-US" sz="2000" dirty="0">
                <a:latin typeface="Meiryo UI" panose="020B0604030504040204" pitchFamily="50" charset="-128"/>
                <a:ea typeface="Meiryo UI" panose="020B0604030504040204" pitchFamily="50" charset="-128"/>
              </a:rPr>
              <a:t>）科学的及び物理的操作</a:t>
            </a:r>
          </a:p>
          <a:p>
            <a:r>
              <a:rPr lang="en-US" altLang="ja-JP" sz="2000" dirty="0">
                <a:latin typeface="Meiryo UI" panose="020B0604030504040204" pitchFamily="50" charset="-128"/>
                <a:ea typeface="Meiryo UI" panose="020B0604030504040204" pitchFamily="50" charset="-128"/>
              </a:rPr>
              <a:t>3</a:t>
            </a:r>
            <a:r>
              <a:rPr lang="ja-JP" altLang="en-US" sz="2000" dirty="0">
                <a:latin typeface="Meiryo UI" panose="020B0604030504040204" pitchFamily="50" charset="-128"/>
                <a:ea typeface="Meiryo UI" panose="020B0604030504040204" pitchFamily="50" charset="-128"/>
              </a:rPr>
              <a:t>）遺伝子</a:t>
            </a:r>
            <a:r>
              <a:rPr lang="ja-JP" altLang="en-US" sz="2000" dirty="0" smtClean="0">
                <a:latin typeface="Meiryo UI" panose="020B0604030504040204" pitchFamily="50" charset="-128"/>
                <a:ea typeface="Meiryo UI" panose="020B0604030504040204" pitchFamily="50" charset="-128"/>
              </a:rPr>
              <a:t>ドーピング</a:t>
            </a:r>
            <a:endParaRPr lang="en-US" altLang="ja-JP" sz="2000" dirty="0" smtClean="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548380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539552" y="1844824"/>
            <a:ext cx="8147248" cy="2862322"/>
          </a:xfrm>
          <a:prstGeom prst="rect">
            <a:avLst/>
          </a:prstGeom>
        </p:spPr>
        <p:txBody>
          <a:bodyPr wrap="square">
            <a:spAutoFit/>
          </a:bodyPr>
          <a:lstStyle/>
          <a:p>
            <a:r>
              <a:rPr lang="ja-JP" altLang="en-US" sz="2000" dirty="0">
                <a:latin typeface="Meiryo UI" panose="020B0604030504040204" pitchFamily="50" charset="-128"/>
                <a:ea typeface="Meiryo UI" panose="020B0604030504040204" pitchFamily="50" charset="-128"/>
              </a:rPr>
              <a:t>②社会的悪影響：薬物の習慣や青少年への悪影響など社会的な害を及ぼす</a:t>
            </a:r>
            <a:r>
              <a:rPr lang="ja-JP" altLang="en-US" sz="2000" dirty="0" smtClean="0">
                <a:latin typeface="Meiryo UI" panose="020B0604030504040204" pitchFamily="50" charset="-128"/>
                <a:ea typeface="Meiryo UI" panose="020B0604030504040204" pitchFamily="50" charset="-128"/>
              </a:rPr>
              <a:t>。</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有名選手がドーピングをすることで、子どもたちの夢を壊す。</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・薬物乱用への発展の可能性</a:t>
            </a:r>
            <a:endParaRPr lang="en-US" altLang="ja-JP" sz="2000" dirty="0" smtClean="0">
              <a:latin typeface="Meiryo UI" panose="020B0604030504040204" pitchFamily="50" charset="-128"/>
              <a:ea typeface="Meiryo UI" panose="020B0604030504040204" pitchFamily="50" charset="-128"/>
            </a:endParaRPr>
          </a:p>
          <a:p>
            <a:endParaRPr lang="ja-JP" altLang="en-US"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③文化的価値：スポーツの価値を</a:t>
            </a:r>
            <a:r>
              <a:rPr lang="ja-JP" altLang="en-US" sz="2000" dirty="0" smtClean="0">
                <a:latin typeface="Meiryo UI" panose="020B0604030504040204" pitchFamily="50" charset="-128"/>
                <a:ea typeface="Meiryo UI" panose="020B0604030504040204" pitchFamily="50" charset="-128"/>
              </a:rPr>
              <a:t>損ない、</a:t>
            </a:r>
            <a:r>
              <a:rPr lang="ja-JP" altLang="en-US" sz="2000" u="sng" dirty="0" smtClean="0">
                <a:latin typeface="Meiryo UI" panose="020B0604030504040204" pitchFamily="50" charset="-128"/>
                <a:ea typeface="Meiryo UI" panose="020B0604030504040204" pitchFamily="50" charset="-128"/>
              </a:rPr>
              <a:t>スポーツマン</a:t>
            </a:r>
            <a:r>
              <a:rPr lang="ja-JP" altLang="en-US" sz="2000" u="sng" dirty="0">
                <a:latin typeface="Meiryo UI" panose="020B0604030504040204" pitchFamily="50" charset="-128"/>
                <a:ea typeface="Meiryo UI" panose="020B0604030504040204" pitchFamily="50" charset="-128"/>
              </a:rPr>
              <a:t>精神</a:t>
            </a:r>
            <a:r>
              <a:rPr lang="ja-JP" altLang="en-US" sz="2000" dirty="0">
                <a:latin typeface="Meiryo UI" panose="020B0604030504040204" pitchFamily="50" charset="-128"/>
                <a:ea typeface="Meiryo UI" panose="020B0604030504040204" pitchFamily="50" charset="-128"/>
              </a:rPr>
              <a:t>に反する</a:t>
            </a:r>
            <a:r>
              <a:rPr lang="ja-JP" altLang="en-US" sz="2000" dirty="0" smtClean="0">
                <a:latin typeface="Meiryo UI" panose="020B0604030504040204" pitchFamily="50" charset="-128"/>
                <a:ea typeface="Meiryo UI" panose="020B0604030504040204" pitchFamily="50" charset="-128"/>
              </a:rPr>
              <a:t>。</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スポーツの価値：</a:t>
            </a:r>
            <a:r>
              <a:rPr lang="en-US" altLang="ja-JP" sz="2000" dirty="0" smtClean="0">
                <a:latin typeface="Meiryo UI" panose="020B0604030504040204" pitchFamily="50" charset="-128"/>
                <a:ea typeface="Meiryo UI" panose="020B0604030504040204" pitchFamily="50" charset="-128"/>
              </a:rPr>
              <a:t>Excellence</a:t>
            </a:r>
            <a:r>
              <a:rPr lang="ja-JP" altLang="en-US" sz="2000" dirty="0" smtClean="0">
                <a:latin typeface="Meiryo UI" panose="020B0604030504040204" pitchFamily="50" charset="-128"/>
                <a:ea typeface="Meiryo UI" panose="020B0604030504040204" pitchFamily="50" charset="-128"/>
              </a:rPr>
              <a:t>（卓越）</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 Friendship</a:t>
            </a:r>
            <a:r>
              <a:rPr lang="ja-JP" altLang="en-US" sz="2000" dirty="0" smtClean="0">
                <a:latin typeface="Meiryo UI" panose="020B0604030504040204" pitchFamily="50" charset="-128"/>
                <a:ea typeface="Meiryo UI" panose="020B0604030504040204" pitchFamily="50" charset="-128"/>
              </a:rPr>
              <a:t>（友情）</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Respect</a:t>
            </a:r>
            <a:r>
              <a:rPr lang="ja-JP" altLang="en-US" sz="2000" dirty="0" smtClean="0">
                <a:latin typeface="Meiryo UI" panose="020B0604030504040204" pitchFamily="50" charset="-128"/>
                <a:ea typeface="Meiryo UI" panose="020B0604030504040204" pitchFamily="50" charset="-128"/>
              </a:rPr>
              <a:t>（尊敬）</a:t>
            </a:r>
            <a:endParaRPr lang="en-US" altLang="ja-JP" sz="2000" dirty="0">
              <a:latin typeface="Meiryo UI" panose="020B0604030504040204" pitchFamily="50" charset="-128"/>
              <a:ea typeface="Meiryo UI" panose="020B0604030504040204" pitchFamily="50" charset="-128"/>
            </a:endParaRPr>
          </a:p>
        </p:txBody>
      </p:sp>
      <p:sp>
        <p:nvSpPr>
          <p:cNvPr id="6" name="タイトル 1"/>
          <p:cNvSpPr>
            <a:spLocks noGrp="1"/>
          </p:cNvSpPr>
          <p:nvPr>
            <p:ph type="title"/>
          </p:nvPr>
        </p:nvSpPr>
        <p:spPr/>
        <p:txBody>
          <a:bodyPr>
            <a:normAutofit/>
          </a:bodyPr>
          <a:lstStyle/>
          <a:p>
            <a:r>
              <a:rPr kumimoji="1" lang="ja-JP" altLang="en-US" sz="2800" dirty="0" smtClean="0">
                <a:latin typeface="Meiryo UI" panose="020B0604030504040204" pitchFamily="50" charset="-128"/>
                <a:ea typeface="Meiryo UI" panose="020B0604030504040204" pitchFamily="50" charset="-128"/>
              </a:rPr>
              <a:t>ドーピングが禁止されている理由</a:t>
            </a:r>
            <a:endParaRPr kumimoji="1" lang="ja-JP" altLang="en-US" sz="28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3759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2"/>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744453" y="-99392"/>
            <a:ext cx="5026232" cy="684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テキスト ボックス 1"/>
          <p:cNvSpPr txBox="1"/>
          <p:nvPr/>
        </p:nvSpPr>
        <p:spPr>
          <a:xfrm>
            <a:off x="510763" y="404664"/>
            <a:ext cx="3240360" cy="1815882"/>
          </a:xfrm>
          <a:prstGeom prst="rect">
            <a:avLst/>
          </a:prstGeom>
          <a:noFill/>
        </p:spPr>
        <p:txBody>
          <a:bodyPr wrap="square" rtlCol="0">
            <a:spAutoFit/>
          </a:bodyPr>
          <a:lstStyle/>
          <a:p>
            <a:r>
              <a:rPr kumimoji="1" lang="ja-JP" altLang="en-US" sz="2400" dirty="0" smtClean="0">
                <a:latin typeface="Meiryo UI" panose="020B0604030504040204" pitchFamily="50" charset="-128"/>
                <a:ea typeface="Meiryo UI" panose="020B0604030504040204" pitchFamily="50" charset="-128"/>
              </a:rPr>
              <a:t>聞いたことがありますか？</a:t>
            </a:r>
            <a:endParaRPr kumimoji="1" lang="en-US" altLang="ja-JP" sz="2400" dirty="0" smtClean="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r>
              <a:rPr kumimoji="1" lang="ja-JP" altLang="en-US" sz="2400" dirty="0" smtClean="0">
                <a:latin typeface="Meiryo UI" panose="020B0604030504040204" pitchFamily="50" charset="-128"/>
                <a:ea typeface="Meiryo UI" panose="020B0604030504040204" pitchFamily="50" charset="-128"/>
              </a:rPr>
              <a:t>ドーピングの最近の事例</a:t>
            </a:r>
            <a:endParaRPr kumimoji="1" lang="en-US" altLang="ja-JP" sz="2400" dirty="0" smtClean="0">
              <a:latin typeface="Meiryo UI" panose="020B0604030504040204" pitchFamily="50" charset="-128"/>
              <a:ea typeface="Meiryo UI" panose="020B0604030504040204" pitchFamily="50" charset="-128"/>
            </a:endParaRPr>
          </a:p>
          <a:p>
            <a:r>
              <a:rPr lang="ja-JP" altLang="en-US" sz="2400" dirty="0" smtClean="0">
                <a:latin typeface="Meiryo UI" panose="020B0604030504040204" pitchFamily="50" charset="-128"/>
                <a:ea typeface="Meiryo UI" panose="020B0604030504040204" pitchFamily="50" charset="-128"/>
              </a:rPr>
              <a:t>ロシア国家ぐるみの隠ぺい</a:t>
            </a:r>
            <a:endParaRPr lang="en-US" altLang="ja-JP" sz="2400" dirty="0" smtClean="0">
              <a:latin typeface="Meiryo UI" panose="020B0604030504040204" pitchFamily="50" charset="-128"/>
              <a:ea typeface="Meiryo UI" panose="020B0604030504040204" pitchFamily="50" charset="-128"/>
            </a:endParaRPr>
          </a:p>
          <a:p>
            <a:r>
              <a:rPr kumimoji="1" lang="ja-JP" altLang="en-US" sz="1600" dirty="0" smtClean="0">
                <a:latin typeface="Meiryo UI" panose="020B0604030504040204" pitchFamily="50" charset="-128"/>
                <a:ea typeface="Meiryo UI" panose="020B0604030504040204" pitchFamily="50" charset="-128"/>
              </a:rPr>
              <a:t>（朝日新聞</a:t>
            </a:r>
            <a:r>
              <a:rPr kumimoji="1" lang="en-US" altLang="ja-JP" sz="1600" dirty="0" smtClean="0">
                <a:latin typeface="Meiryo UI" panose="020B0604030504040204" pitchFamily="50" charset="-128"/>
                <a:ea typeface="Meiryo UI" panose="020B0604030504040204" pitchFamily="50" charset="-128"/>
              </a:rPr>
              <a:t>2016</a:t>
            </a:r>
            <a:r>
              <a:rPr kumimoji="1" lang="ja-JP" altLang="en-US" sz="1600" dirty="0" smtClean="0">
                <a:latin typeface="Meiryo UI" panose="020B0604030504040204" pitchFamily="50" charset="-128"/>
                <a:ea typeface="Meiryo UI" panose="020B0604030504040204" pitchFamily="50" charset="-128"/>
              </a:rPr>
              <a:t>年</a:t>
            </a:r>
            <a:r>
              <a:rPr kumimoji="1" lang="en-US" altLang="ja-JP" sz="1600" dirty="0" smtClean="0">
                <a:latin typeface="Meiryo UI" panose="020B0604030504040204" pitchFamily="50" charset="-128"/>
                <a:ea typeface="Meiryo UI" panose="020B0604030504040204" pitchFamily="50" charset="-128"/>
              </a:rPr>
              <a:t>6</a:t>
            </a:r>
            <a:r>
              <a:rPr kumimoji="1" lang="ja-JP" altLang="en-US" sz="1600" dirty="0" smtClean="0">
                <a:latin typeface="Meiryo UI" panose="020B0604030504040204" pitchFamily="50" charset="-128"/>
                <a:ea typeface="Meiryo UI" panose="020B0604030504040204" pitchFamily="50" charset="-128"/>
              </a:rPr>
              <a:t>月</a:t>
            </a:r>
            <a:r>
              <a:rPr kumimoji="1" lang="en-US" altLang="ja-JP" sz="1600" dirty="0" smtClean="0">
                <a:latin typeface="Meiryo UI" panose="020B0604030504040204" pitchFamily="50" charset="-128"/>
                <a:ea typeface="Meiryo UI" panose="020B0604030504040204" pitchFamily="50" charset="-128"/>
              </a:rPr>
              <a:t>19</a:t>
            </a:r>
            <a:r>
              <a:rPr kumimoji="1" lang="ja-JP" altLang="en-US" sz="1600" dirty="0" smtClean="0">
                <a:latin typeface="Meiryo UI" panose="020B0604030504040204" pitchFamily="50" charset="-128"/>
                <a:ea typeface="Meiryo UI" panose="020B0604030504040204" pitchFamily="50" charset="-128"/>
              </a:rPr>
              <a:t>日）</a:t>
            </a:r>
            <a:endParaRPr kumimoji="1" lang="ja-JP" altLang="en-US" sz="16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268370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339966" y="260648"/>
            <a:ext cx="8431468" cy="5940088"/>
          </a:xfrm>
          <a:prstGeom prst="rect">
            <a:avLst/>
          </a:prstGeom>
        </p:spPr>
        <p:txBody>
          <a:bodyPr wrap="square">
            <a:spAutoFit/>
          </a:bodyPr>
          <a:lstStyle/>
          <a:p>
            <a:r>
              <a:rPr lang="ja-JP" altLang="en-US" sz="2400" b="1" dirty="0" smtClean="0">
                <a:latin typeface="Meiryo UI" panose="020B0604030504040204" pitchFamily="50" charset="-128"/>
                <a:ea typeface="Meiryo UI" panose="020B0604030504040204" pitchFamily="50" charset="-128"/>
              </a:rPr>
              <a:t>ロシア　「国家ぐるみの隠ぺい」　</a:t>
            </a:r>
            <a:r>
              <a:rPr lang="ja-JP" altLang="en-US" sz="2400" b="1"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a:t>
            </a:r>
            <a:endParaRPr lang="en-US" altLang="ja-JP" sz="2000" dirty="0" smtClean="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a:t>
            </a:r>
            <a:endParaRPr lang="ja-JP" altLang="en-US" sz="20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u"/>
            </a:pPr>
            <a:r>
              <a:rPr lang="en-US" altLang="ja-JP" sz="2000" dirty="0" smtClean="0">
                <a:latin typeface="Meiryo UI" panose="020B0604030504040204" pitchFamily="50" charset="-128"/>
                <a:ea typeface="Meiryo UI" panose="020B0604030504040204" pitchFamily="50" charset="-128"/>
              </a:rPr>
              <a:t>2016</a:t>
            </a:r>
            <a:r>
              <a:rPr lang="ja-JP" altLang="en-US" sz="2000" dirty="0" smtClean="0">
                <a:latin typeface="Meiryo UI" panose="020B0604030504040204" pitchFamily="50" charset="-128"/>
                <a:ea typeface="Meiryo UI" panose="020B0604030504040204" pitchFamily="50" charset="-128"/>
              </a:rPr>
              <a:t>年</a:t>
            </a:r>
            <a:r>
              <a:rPr lang="en-US" altLang="ja-JP" sz="2000" dirty="0" smtClean="0">
                <a:latin typeface="Meiryo UI" panose="020B0604030504040204" pitchFamily="50" charset="-128"/>
                <a:ea typeface="Meiryo UI" panose="020B0604030504040204" pitchFamily="50" charset="-128"/>
              </a:rPr>
              <a:t>7</a:t>
            </a:r>
            <a:r>
              <a:rPr lang="ja-JP" altLang="en-US" sz="2000" dirty="0" smtClean="0">
                <a:latin typeface="Meiryo UI" panose="020B0604030504040204" pitchFamily="50" charset="-128"/>
                <a:ea typeface="Meiryo UI" panose="020B0604030504040204" pitchFamily="50" charset="-128"/>
              </a:rPr>
              <a:t>月</a:t>
            </a:r>
            <a:r>
              <a:rPr lang="en-US" altLang="ja-JP" sz="2000" dirty="0" smtClean="0">
                <a:latin typeface="Meiryo UI" panose="020B0604030504040204" pitchFamily="50" charset="-128"/>
                <a:ea typeface="Meiryo UI" panose="020B0604030504040204" pitchFamily="50" charset="-128"/>
              </a:rPr>
              <a:t>18</a:t>
            </a:r>
            <a:r>
              <a:rPr lang="ja-JP" altLang="en-US" sz="2000" dirty="0" smtClean="0">
                <a:latin typeface="Meiryo UI" panose="020B0604030504040204" pitchFamily="50" charset="-128"/>
                <a:ea typeface="Meiryo UI" panose="020B0604030504040204" pitchFamily="50" charset="-128"/>
              </a:rPr>
              <a:t>日</a:t>
            </a:r>
            <a:r>
              <a:rPr lang="ja-JP" altLang="en-US" sz="2000" dirty="0" smtClean="0">
                <a:solidFill>
                  <a:srgbClr val="00B0F0"/>
                </a:solidFill>
                <a:latin typeface="Meiryo UI" panose="020B0604030504040204" pitchFamily="50" charset="-128"/>
                <a:ea typeface="Meiryo UI" panose="020B0604030504040204" pitchFamily="50" charset="-128"/>
              </a:rPr>
              <a:t>世界</a:t>
            </a:r>
            <a:r>
              <a:rPr lang="ja-JP" altLang="en-US" sz="2000" dirty="0">
                <a:solidFill>
                  <a:srgbClr val="00B0F0"/>
                </a:solidFill>
                <a:latin typeface="Meiryo UI" panose="020B0604030504040204" pitchFamily="50" charset="-128"/>
                <a:ea typeface="Meiryo UI" panose="020B0604030504040204" pitchFamily="50" charset="-128"/>
              </a:rPr>
              <a:t>反ドーピング機関（ＷＡＤＡ）</a:t>
            </a:r>
            <a:r>
              <a:rPr lang="ja-JP" altLang="en-US" sz="2000" dirty="0">
                <a:latin typeface="Meiryo UI" panose="020B0604030504040204" pitchFamily="50" charset="-128"/>
                <a:ea typeface="Meiryo UI" panose="020B0604030504040204" pitchFamily="50" charset="-128"/>
              </a:rPr>
              <a:t>の調査チームは「</a:t>
            </a:r>
            <a:r>
              <a:rPr lang="ja-JP" altLang="en-US" sz="2000" dirty="0">
                <a:solidFill>
                  <a:srgbClr val="FF0000"/>
                </a:solidFill>
                <a:latin typeface="Meiryo UI" panose="020B0604030504040204" pitchFamily="50" charset="-128"/>
                <a:ea typeface="Meiryo UI" panose="020B0604030504040204" pitchFamily="50" charset="-128"/>
              </a:rPr>
              <a:t>マクラーレン報告書</a:t>
            </a:r>
            <a:r>
              <a:rPr lang="ja-JP" altLang="en-US" sz="2000" dirty="0">
                <a:latin typeface="Meiryo UI" panose="020B0604030504040204" pitchFamily="50" charset="-128"/>
                <a:ea typeface="Meiryo UI" panose="020B0604030504040204" pitchFamily="50" charset="-128"/>
              </a:rPr>
              <a:t>」を公表し、ロシアが国家主導でドーピング隠しを行っていたことを明らかにした</a:t>
            </a:r>
            <a:r>
              <a:rPr lang="ja-JP" altLang="en-US" sz="2000" dirty="0" smtClean="0">
                <a:latin typeface="Meiryo UI" panose="020B0604030504040204" pitchFamily="50" charset="-128"/>
                <a:ea typeface="Meiryo UI" panose="020B0604030504040204" pitchFamily="50" charset="-128"/>
              </a:rPr>
              <a:t>。</a:t>
            </a:r>
            <a:endParaRPr lang="ja-JP" altLang="en-US" sz="20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u"/>
            </a:pPr>
            <a:r>
              <a:rPr lang="ja-JP" altLang="en-US" sz="2000" dirty="0">
                <a:latin typeface="Meiryo UI" panose="020B0604030504040204" pitchFamily="50" charset="-128"/>
                <a:ea typeface="Meiryo UI" panose="020B0604030504040204" pitchFamily="50" charset="-128"/>
              </a:rPr>
              <a:t>マクラーレン報告書によると、モスクワの検査機関</a:t>
            </a:r>
            <a:r>
              <a:rPr lang="ja-JP" altLang="en-US" sz="2000" dirty="0" smtClean="0">
                <a:latin typeface="Meiryo UI" panose="020B0604030504040204" pitchFamily="50" charset="-128"/>
                <a:ea typeface="Meiryo UI" panose="020B0604030504040204" pitchFamily="50" charset="-128"/>
              </a:rPr>
              <a:t>は</a:t>
            </a:r>
            <a:r>
              <a:rPr lang="en-US" altLang="ja-JP" sz="2000" dirty="0" smtClean="0">
                <a:solidFill>
                  <a:srgbClr val="00B0F0"/>
                </a:solidFill>
                <a:latin typeface="Meiryo UI" panose="020B0604030504040204" pitchFamily="50" charset="-128"/>
                <a:ea typeface="Meiryo UI" panose="020B0604030504040204" pitchFamily="50" charset="-128"/>
              </a:rPr>
              <a:t>2011</a:t>
            </a:r>
            <a:r>
              <a:rPr lang="ja-JP" altLang="en-US" sz="2000" dirty="0" smtClean="0">
                <a:solidFill>
                  <a:srgbClr val="00B0F0"/>
                </a:solidFill>
                <a:latin typeface="Meiryo UI" panose="020B0604030504040204" pitchFamily="50" charset="-128"/>
                <a:ea typeface="Meiryo UI" panose="020B0604030504040204" pitchFamily="50" charset="-128"/>
              </a:rPr>
              <a:t>年から</a:t>
            </a:r>
            <a:r>
              <a:rPr lang="en-US" altLang="ja-JP" sz="2000" dirty="0" smtClean="0">
                <a:solidFill>
                  <a:srgbClr val="00B0F0"/>
                </a:solidFill>
                <a:latin typeface="Meiryo UI" panose="020B0604030504040204" pitchFamily="50" charset="-128"/>
                <a:ea typeface="Meiryo UI" panose="020B0604030504040204" pitchFamily="50" charset="-128"/>
              </a:rPr>
              <a:t>15</a:t>
            </a:r>
            <a:r>
              <a:rPr lang="ja-JP" altLang="en-US" sz="2000" dirty="0" smtClean="0">
                <a:solidFill>
                  <a:srgbClr val="00B0F0"/>
                </a:solidFill>
                <a:latin typeface="Meiryo UI" panose="020B0604030504040204" pitchFamily="50" charset="-128"/>
                <a:ea typeface="Meiryo UI" panose="020B0604030504040204" pitchFamily="50" charset="-128"/>
              </a:rPr>
              <a:t>年</a:t>
            </a:r>
            <a:r>
              <a:rPr lang="en-US" altLang="ja-JP" sz="2000" dirty="0" smtClean="0">
                <a:solidFill>
                  <a:srgbClr val="00B0F0"/>
                </a:solidFill>
                <a:latin typeface="Meiryo UI" panose="020B0604030504040204" pitchFamily="50" charset="-128"/>
                <a:ea typeface="Meiryo UI" panose="020B0604030504040204" pitchFamily="50" charset="-128"/>
              </a:rPr>
              <a:t>8</a:t>
            </a:r>
            <a:r>
              <a:rPr lang="ja-JP" altLang="en-US" sz="2000" dirty="0" smtClean="0">
                <a:solidFill>
                  <a:srgbClr val="00B0F0"/>
                </a:solidFill>
                <a:latin typeface="Meiryo UI" panose="020B0604030504040204" pitchFamily="50" charset="-128"/>
                <a:ea typeface="Meiryo UI" panose="020B0604030504040204" pitchFamily="50" charset="-128"/>
              </a:rPr>
              <a:t>月</a:t>
            </a:r>
            <a:r>
              <a:rPr lang="ja-JP" altLang="en-US" sz="2000" dirty="0">
                <a:solidFill>
                  <a:srgbClr val="00B0F0"/>
                </a:solidFill>
                <a:latin typeface="Meiryo UI" panose="020B0604030504040204" pitchFamily="50" charset="-128"/>
                <a:ea typeface="Meiryo UI" panose="020B0604030504040204" pitchFamily="50" charset="-128"/>
              </a:rPr>
              <a:t>にかけて</a:t>
            </a:r>
            <a:r>
              <a:rPr lang="ja-JP" altLang="en-US" sz="2000" dirty="0" smtClean="0">
                <a:solidFill>
                  <a:srgbClr val="00B0F0"/>
                </a:solidFill>
                <a:latin typeface="Meiryo UI" panose="020B0604030504040204" pitchFamily="50" charset="-128"/>
                <a:ea typeface="Meiryo UI" panose="020B0604030504040204" pitchFamily="50" charset="-128"/>
              </a:rPr>
              <a:t>、</a:t>
            </a:r>
            <a:r>
              <a:rPr lang="en-US" altLang="ja-JP" sz="2000" dirty="0" smtClean="0">
                <a:solidFill>
                  <a:srgbClr val="00B0F0"/>
                </a:solidFill>
                <a:latin typeface="Meiryo UI" panose="020B0604030504040204" pitchFamily="50" charset="-128"/>
                <a:ea typeface="Meiryo UI" panose="020B0604030504040204" pitchFamily="50" charset="-128"/>
              </a:rPr>
              <a:t>577</a:t>
            </a:r>
            <a:r>
              <a:rPr lang="ja-JP" altLang="en-US" sz="2000" dirty="0" smtClean="0">
                <a:solidFill>
                  <a:srgbClr val="00B0F0"/>
                </a:solidFill>
                <a:latin typeface="Meiryo UI" panose="020B0604030504040204" pitchFamily="50" charset="-128"/>
                <a:ea typeface="Meiryo UI" panose="020B0604030504040204" pitchFamily="50" charset="-128"/>
              </a:rPr>
              <a:t>件の</a:t>
            </a:r>
            <a:r>
              <a:rPr lang="ja-JP" altLang="en-US" sz="2000" dirty="0">
                <a:solidFill>
                  <a:srgbClr val="00B0F0"/>
                </a:solidFill>
                <a:latin typeface="Meiryo UI" panose="020B0604030504040204" pitchFamily="50" charset="-128"/>
                <a:ea typeface="Meiryo UI" panose="020B0604030504040204" pitchFamily="50" charset="-128"/>
              </a:rPr>
              <a:t>ロシア選手の陽性結果を把握</a:t>
            </a:r>
            <a:r>
              <a:rPr lang="ja-JP" altLang="en-US" sz="2000" dirty="0">
                <a:latin typeface="Meiryo UI" panose="020B0604030504040204" pitchFamily="50" charset="-128"/>
                <a:ea typeface="Meiryo UI" panose="020B0604030504040204" pitchFamily="50" charset="-128"/>
              </a:rPr>
              <a:t>していた</a:t>
            </a:r>
            <a:r>
              <a:rPr lang="ja-JP" altLang="en-US" sz="2000" dirty="0" smtClean="0">
                <a:latin typeface="Meiryo UI" panose="020B0604030504040204" pitchFamily="50" charset="-128"/>
                <a:ea typeface="Meiryo UI" panose="020B0604030504040204" pitchFamily="50" charset="-128"/>
              </a:rPr>
              <a:t>。</a:t>
            </a:r>
            <a:endParaRPr lang="ja-JP" altLang="en-US" sz="20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u"/>
            </a:pPr>
            <a:r>
              <a:rPr lang="ja-JP" altLang="en-US" sz="2000" dirty="0">
                <a:latin typeface="Meiryo UI" panose="020B0604030504040204" pitchFamily="50" charset="-128"/>
                <a:ea typeface="Meiryo UI" panose="020B0604030504040204" pitchFamily="50" charset="-128"/>
              </a:rPr>
              <a:t>陽性結果はその都度、検査機関からスポーツ省に報告され、上層部の指示で</a:t>
            </a:r>
            <a:r>
              <a:rPr lang="ja-JP" altLang="en-US" sz="2000" dirty="0" smtClean="0">
                <a:latin typeface="Meiryo UI" panose="020B0604030504040204" pitchFamily="50" charset="-128"/>
                <a:ea typeface="Meiryo UI" panose="020B0604030504040204" pitchFamily="50" charset="-128"/>
              </a:rPr>
              <a:t>、</a:t>
            </a:r>
            <a:r>
              <a:rPr lang="en-US" altLang="ja-JP" sz="2000" dirty="0" smtClean="0">
                <a:solidFill>
                  <a:srgbClr val="00B0F0"/>
                </a:solidFill>
                <a:latin typeface="Meiryo UI" panose="020B0604030504040204" pitchFamily="50" charset="-128"/>
                <a:ea typeface="Meiryo UI" panose="020B0604030504040204" pitchFamily="50" charset="-128"/>
              </a:rPr>
              <a:t>312</a:t>
            </a:r>
            <a:r>
              <a:rPr lang="ja-JP" altLang="en-US" sz="2000" dirty="0" smtClean="0">
                <a:solidFill>
                  <a:srgbClr val="00B0F0"/>
                </a:solidFill>
                <a:latin typeface="Meiryo UI" panose="020B0604030504040204" pitchFamily="50" charset="-128"/>
                <a:ea typeface="Meiryo UI" panose="020B0604030504040204" pitchFamily="50" charset="-128"/>
              </a:rPr>
              <a:t>件</a:t>
            </a:r>
            <a:r>
              <a:rPr lang="ja-JP" altLang="en-US" sz="2000" dirty="0">
                <a:solidFill>
                  <a:srgbClr val="00B0F0"/>
                </a:solidFill>
                <a:latin typeface="Meiryo UI" panose="020B0604030504040204" pitchFamily="50" charset="-128"/>
                <a:ea typeface="Meiryo UI" panose="020B0604030504040204" pitchFamily="50" charset="-128"/>
              </a:rPr>
              <a:t>は救済対象として「陰性」</a:t>
            </a:r>
            <a:r>
              <a:rPr lang="ja-JP" altLang="en-US" sz="2000" dirty="0">
                <a:latin typeface="Meiryo UI" panose="020B0604030504040204" pitchFamily="50" charset="-128"/>
                <a:ea typeface="Meiryo UI" panose="020B0604030504040204" pitchFamily="50" charset="-128"/>
              </a:rPr>
              <a:t>にされた</a:t>
            </a:r>
            <a:r>
              <a:rPr lang="ja-JP" altLang="en-US" sz="2000" dirty="0" smtClean="0">
                <a:latin typeface="Meiryo UI" panose="020B0604030504040204" pitchFamily="50" charset="-128"/>
                <a:ea typeface="Meiryo UI" panose="020B0604030504040204" pitchFamily="50" charset="-128"/>
              </a:rPr>
              <a:t>。</a:t>
            </a:r>
            <a:endParaRPr lang="ja-JP" altLang="en-US" sz="20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u"/>
            </a:pPr>
            <a:r>
              <a:rPr lang="en-US" altLang="ja-JP" sz="2000" dirty="0" smtClean="0">
                <a:latin typeface="Meiryo UI" panose="020B0604030504040204" pitchFamily="50" charset="-128"/>
                <a:ea typeface="Meiryo UI" panose="020B0604030504040204" pitchFamily="50" charset="-128"/>
              </a:rPr>
              <a:t>13</a:t>
            </a:r>
            <a:r>
              <a:rPr lang="ja-JP" altLang="en-US" sz="2000" dirty="0" smtClean="0">
                <a:latin typeface="Meiryo UI" panose="020B0604030504040204" pitchFamily="50" charset="-128"/>
                <a:ea typeface="Meiryo UI" panose="020B0604030504040204" pitchFamily="50" charset="-128"/>
              </a:rPr>
              <a:t>年</a:t>
            </a:r>
            <a:r>
              <a:rPr lang="ja-JP" altLang="en-US" sz="2000" dirty="0">
                <a:latin typeface="Meiryo UI" panose="020B0604030504040204" pitchFamily="50" charset="-128"/>
                <a:ea typeface="Meiryo UI" panose="020B0604030504040204" pitchFamily="50" charset="-128"/>
              </a:rPr>
              <a:t>にモスクワで開かれた陸上競技の世界選手権でも違反が</a:t>
            </a:r>
            <a:r>
              <a:rPr lang="ja-JP" altLang="en-US" sz="2000" dirty="0">
                <a:solidFill>
                  <a:srgbClr val="00B0F0"/>
                </a:solidFill>
                <a:latin typeface="Meiryo UI" panose="020B0604030504040204" pitchFamily="50" charset="-128"/>
                <a:ea typeface="Meiryo UI" panose="020B0604030504040204" pitchFamily="50" charset="-128"/>
              </a:rPr>
              <a:t>もみ消されていた</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14</a:t>
            </a:r>
            <a:r>
              <a:rPr lang="ja-JP" altLang="en-US" sz="2000" dirty="0" smtClean="0">
                <a:latin typeface="Meiryo UI" panose="020B0604030504040204" pitchFamily="50" charset="-128"/>
                <a:ea typeface="Meiryo UI" panose="020B0604030504040204" pitchFamily="50" charset="-128"/>
              </a:rPr>
              <a:t>年</a:t>
            </a:r>
            <a:r>
              <a:rPr lang="ja-JP" altLang="en-US" sz="2000" dirty="0">
                <a:latin typeface="Meiryo UI" panose="020B0604030504040204" pitchFamily="50" charset="-128"/>
                <a:ea typeface="Meiryo UI" panose="020B0604030504040204" pitchFamily="50" charset="-128"/>
              </a:rPr>
              <a:t>のソチ五輪では、検査所で</a:t>
            </a:r>
            <a:r>
              <a:rPr lang="ja-JP" altLang="en-US" sz="2000" dirty="0">
                <a:solidFill>
                  <a:srgbClr val="00B0F0"/>
                </a:solidFill>
                <a:latin typeface="Meiryo UI" panose="020B0604030504040204" pitchFamily="50" charset="-128"/>
                <a:ea typeface="Meiryo UI" panose="020B0604030504040204" pitchFamily="50" charset="-128"/>
              </a:rPr>
              <a:t>尿検体をすり替えていた</a:t>
            </a:r>
            <a:r>
              <a:rPr lang="ja-JP" altLang="en-US" sz="2000" dirty="0">
                <a:latin typeface="Meiryo UI" panose="020B0604030504040204" pitchFamily="50" charset="-128"/>
                <a:ea typeface="Meiryo UI" panose="020B0604030504040204" pitchFamily="50" charset="-128"/>
              </a:rPr>
              <a:t>ことがわかった</a:t>
            </a:r>
            <a:r>
              <a:rPr lang="ja-JP" altLang="en-US" sz="2000" dirty="0" smtClean="0">
                <a:latin typeface="Meiryo UI" panose="020B0604030504040204" pitchFamily="50" charset="-128"/>
                <a:ea typeface="Meiryo UI" panose="020B0604030504040204" pitchFamily="50" charset="-128"/>
              </a:rPr>
              <a:t>。</a:t>
            </a:r>
            <a:endParaRPr lang="ja-JP" altLang="en-US" sz="20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u"/>
            </a:pPr>
            <a:r>
              <a:rPr lang="ja-JP" altLang="en-US" sz="2000" dirty="0">
                <a:latin typeface="Meiryo UI" panose="020B0604030504040204" pitchFamily="50" charset="-128"/>
                <a:ea typeface="Meiryo UI" panose="020B0604030504040204" pitchFamily="50" charset="-128"/>
              </a:rPr>
              <a:t>スポーツ省の指示で、ロシア連邦保安庁（ＦＳＢ）も協力。ムトコ・スポーツ相は全容を把握していたとされる</a:t>
            </a:r>
            <a:r>
              <a:rPr lang="ja-JP" altLang="en-US" sz="2000" dirty="0" smtClean="0">
                <a:latin typeface="Meiryo UI" panose="020B0604030504040204" pitchFamily="50" charset="-128"/>
                <a:ea typeface="Meiryo UI" panose="020B0604030504040204" pitchFamily="50" charset="-128"/>
              </a:rPr>
              <a:t>。</a:t>
            </a:r>
            <a:endParaRPr lang="ja-JP" altLang="en-US" sz="20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u"/>
            </a:pPr>
            <a:r>
              <a:rPr lang="ja-JP" altLang="en-US" sz="2000" dirty="0">
                <a:latin typeface="Meiryo UI" panose="020B0604030504040204" pitchFamily="50" charset="-128"/>
                <a:ea typeface="Meiryo UI" panose="020B0604030504040204" pitchFamily="50" charset="-128"/>
              </a:rPr>
              <a:t>ＷＡＤＡは、ＩＯＣや国際パラリンピック委員会（ＩＰＣ）に対し、ロシアの全選手をリオ五輪とパラリンピックから締め出すことを提案した。しかしＩＯＣは過去に違反歴がないなどの条件を設けた上で、</a:t>
            </a:r>
            <a:r>
              <a:rPr lang="ja-JP" altLang="en-US" sz="2000" dirty="0">
                <a:solidFill>
                  <a:srgbClr val="FF0000"/>
                </a:solidFill>
                <a:latin typeface="Meiryo UI" panose="020B0604030504040204" pitchFamily="50" charset="-128"/>
                <a:ea typeface="Meiryo UI" panose="020B0604030504040204" pitchFamily="50" charset="-128"/>
              </a:rPr>
              <a:t>各国際競技連盟に判断を委ねた</a:t>
            </a:r>
            <a:r>
              <a:rPr lang="ja-JP" altLang="en-US" sz="2000" dirty="0">
                <a:latin typeface="Meiryo UI" panose="020B0604030504040204" pitchFamily="50" charset="-128"/>
                <a:ea typeface="Meiryo UI" panose="020B0604030504040204" pitchFamily="50" charset="-128"/>
              </a:rPr>
              <a:t>。</a:t>
            </a:r>
            <a:r>
              <a:rPr lang="ja-JP" altLang="en-US" sz="2000" dirty="0">
                <a:solidFill>
                  <a:srgbClr val="00B0F0"/>
                </a:solidFill>
                <a:latin typeface="Meiryo UI" panose="020B0604030504040204" pitchFamily="50" charset="-128"/>
                <a:ea typeface="Meiryo UI" panose="020B0604030504040204" pitchFamily="50" charset="-128"/>
              </a:rPr>
              <a:t>陸上、重量挙げで全選手、ボート</a:t>
            </a:r>
            <a:r>
              <a:rPr lang="ja-JP" altLang="en-US" sz="2000" dirty="0" smtClean="0">
                <a:solidFill>
                  <a:srgbClr val="00B0F0"/>
                </a:solidFill>
                <a:latin typeface="Meiryo UI" panose="020B0604030504040204" pitchFamily="50" charset="-128"/>
                <a:ea typeface="Meiryo UI" panose="020B0604030504040204" pitchFamily="50" charset="-128"/>
              </a:rPr>
              <a:t>で</a:t>
            </a:r>
            <a:r>
              <a:rPr lang="en-US" altLang="ja-JP" sz="2000" dirty="0" smtClean="0">
                <a:solidFill>
                  <a:srgbClr val="00B0F0"/>
                </a:solidFill>
                <a:latin typeface="Meiryo UI" panose="020B0604030504040204" pitchFamily="50" charset="-128"/>
                <a:ea typeface="Meiryo UI" panose="020B0604030504040204" pitchFamily="50" charset="-128"/>
              </a:rPr>
              <a:t>22</a:t>
            </a:r>
            <a:r>
              <a:rPr lang="ja-JP" altLang="en-US" sz="2000" dirty="0" smtClean="0">
                <a:solidFill>
                  <a:srgbClr val="00B0F0"/>
                </a:solidFill>
                <a:latin typeface="Meiryo UI" panose="020B0604030504040204" pitchFamily="50" charset="-128"/>
                <a:ea typeface="Meiryo UI" panose="020B0604030504040204" pitchFamily="50" charset="-128"/>
              </a:rPr>
              <a:t>人</a:t>
            </a:r>
            <a:r>
              <a:rPr lang="ja-JP" altLang="en-US" sz="2000" dirty="0">
                <a:solidFill>
                  <a:srgbClr val="00B0F0"/>
                </a:solidFill>
                <a:latin typeface="Meiryo UI" panose="020B0604030504040204" pitchFamily="50" charset="-128"/>
                <a:ea typeface="Meiryo UI" panose="020B0604030504040204" pitchFamily="50" charset="-128"/>
              </a:rPr>
              <a:t>がリオ五輪から除外された一方で、卓球、馬術は全選手の出場が認められた。</a:t>
            </a:r>
          </a:p>
          <a:p>
            <a:pPr algn="r"/>
            <a:r>
              <a:rPr lang="en-US" altLang="ja-JP" sz="1600" dirty="0">
                <a:latin typeface="Meiryo UI" panose="020B0604030504040204" pitchFamily="50" charset="-128"/>
                <a:ea typeface="Meiryo UI" panose="020B0604030504040204" pitchFamily="50" charset="-128"/>
              </a:rPr>
              <a:t>http://www.asahi.com/olympics/2016/special/doping/</a:t>
            </a:r>
            <a:endParaRPr lang="ja-JP" altLang="en-US" sz="16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73131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normAutofit/>
          </a:bodyPr>
          <a:lstStyle/>
          <a:p>
            <a:r>
              <a:rPr kumimoji="1" lang="ja-JP" altLang="en-US" sz="2800" dirty="0" smtClean="0">
                <a:latin typeface="Meiryo UI" panose="020B0604030504040204" pitchFamily="50" charset="-128"/>
                <a:ea typeface="Meiryo UI" panose="020B0604030504040204" pitchFamily="50" charset="-128"/>
              </a:rPr>
              <a:t>ドーピングとはどのような行為の事でしょう？</a:t>
            </a:r>
            <a:endParaRPr kumimoji="1" lang="ja-JP" altLang="en-US" sz="2800"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457200" y="1124744"/>
            <a:ext cx="8229600" cy="5179714"/>
          </a:xfrm>
        </p:spPr>
        <p:txBody>
          <a:bodyPr>
            <a:noAutofit/>
          </a:bodyPr>
          <a:lstStyle/>
          <a:p>
            <a:pPr marL="0" indent="0">
              <a:buNone/>
            </a:pPr>
            <a:r>
              <a:rPr lang="ja-JP" altLang="en-US" sz="2000" u="sng" dirty="0" smtClean="0">
                <a:latin typeface="Meiryo UI" panose="020B0604030504040204" pitchFamily="50" charset="-128"/>
                <a:ea typeface="Meiryo UI" panose="020B0604030504040204" pitchFamily="50" charset="-128"/>
              </a:rPr>
              <a:t>世界ドーピング</a:t>
            </a:r>
            <a:r>
              <a:rPr lang="ja-JP" altLang="en-US" sz="2000" u="sng" dirty="0">
                <a:latin typeface="Meiryo UI" panose="020B0604030504040204" pitchFamily="50" charset="-128"/>
                <a:ea typeface="Meiryo UI" panose="020B0604030504040204" pitchFamily="50" charset="-128"/>
              </a:rPr>
              <a:t>防止規定</a:t>
            </a:r>
            <a:r>
              <a:rPr lang="ja-JP" altLang="en-US" sz="2000" dirty="0">
                <a:latin typeface="Meiryo UI" panose="020B0604030504040204" pitchFamily="50" charset="-128"/>
                <a:ea typeface="Meiryo UI" panose="020B0604030504040204" pitchFamily="50" charset="-128"/>
              </a:rPr>
              <a:t>（</a:t>
            </a:r>
            <a:r>
              <a:rPr lang="en-US" altLang="ja-JP" sz="2000" dirty="0">
                <a:latin typeface="Meiryo UI" panose="020B0604030504040204" pitchFamily="50" charset="-128"/>
                <a:ea typeface="Meiryo UI" panose="020B0604030504040204" pitchFamily="50" charset="-128"/>
              </a:rPr>
              <a:t>2015.1.1</a:t>
            </a:r>
            <a:r>
              <a:rPr lang="ja-JP" altLang="en-US" sz="2000" dirty="0">
                <a:latin typeface="Meiryo UI" panose="020B0604030504040204" pitchFamily="50" charset="-128"/>
                <a:ea typeface="Meiryo UI" panose="020B0604030504040204" pitchFamily="50" charset="-128"/>
              </a:rPr>
              <a:t>改訂）　</a:t>
            </a:r>
            <a:r>
              <a:rPr lang="ja-JP" altLang="en-US" sz="2000" dirty="0">
                <a:solidFill>
                  <a:srgbClr val="FF0000"/>
                </a:solidFill>
                <a:latin typeface="Meiryo UI" panose="020B0604030504040204" pitchFamily="50" charset="-128"/>
                <a:ea typeface="Meiryo UI" panose="020B0604030504040204" pitchFamily="50" charset="-128"/>
              </a:rPr>
              <a:t>第</a:t>
            </a:r>
            <a:r>
              <a:rPr lang="en-US" altLang="ja-JP" sz="2000" dirty="0">
                <a:solidFill>
                  <a:srgbClr val="FF0000"/>
                </a:solidFill>
                <a:latin typeface="Meiryo UI" panose="020B0604030504040204" pitchFamily="50" charset="-128"/>
                <a:ea typeface="Meiryo UI" panose="020B0604030504040204" pitchFamily="50" charset="-128"/>
              </a:rPr>
              <a:t>1</a:t>
            </a:r>
            <a:r>
              <a:rPr lang="ja-JP" altLang="en-US" sz="2000" dirty="0">
                <a:solidFill>
                  <a:srgbClr val="FF0000"/>
                </a:solidFill>
                <a:latin typeface="Meiryo UI" panose="020B0604030504040204" pitchFamily="50" charset="-128"/>
                <a:ea typeface="Meiryo UI" panose="020B0604030504040204" pitchFamily="50" charset="-128"/>
              </a:rPr>
              <a:t>条　ドーピングの</a:t>
            </a:r>
            <a:r>
              <a:rPr lang="ja-JP" altLang="en-US" sz="2000" dirty="0" smtClean="0">
                <a:solidFill>
                  <a:srgbClr val="FF0000"/>
                </a:solidFill>
                <a:latin typeface="Meiryo UI" panose="020B0604030504040204" pitchFamily="50" charset="-128"/>
                <a:ea typeface="Meiryo UI" panose="020B0604030504040204" pitchFamily="50" charset="-128"/>
              </a:rPr>
              <a:t>定義</a:t>
            </a:r>
            <a:endParaRPr lang="en-US" altLang="ja-JP" sz="2000" dirty="0" smtClean="0">
              <a:solidFill>
                <a:srgbClr val="FF0000"/>
              </a:solidFill>
              <a:latin typeface="Meiryo UI" panose="020B0604030504040204" pitchFamily="50" charset="-128"/>
              <a:ea typeface="Meiryo UI" panose="020B0604030504040204" pitchFamily="50" charset="-128"/>
            </a:endParaRPr>
          </a:p>
          <a:p>
            <a:pPr marL="0" indent="0">
              <a:buNone/>
            </a:pPr>
            <a:r>
              <a:rPr lang="ja-JP" altLang="en-US" sz="2000" dirty="0">
                <a:latin typeface="Meiryo UI" panose="020B0604030504040204" pitchFamily="50" charset="-128"/>
                <a:ea typeface="Meiryo UI" panose="020B0604030504040204" pitchFamily="50" charset="-128"/>
              </a:rPr>
              <a:t>ドーピングとは、本規程の第 </a:t>
            </a:r>
            <a:r>
              <a:rPr lang="en-US" altLang="ja-JP" sz="2000" dirty="0">
                <a:latin typeface="Meiryo UI" panose="020B0604030504040204" pitchFamily="50" charset="-128"/>
                <a:ea typeface="Meiryo UI" panose="020B0604030504040204" pitchFamily="50" charset="-128"/>
              </a:rPr>
              <a:t>2.1 </a:t>
            </a:r>
            <a:r>
              <a:rPr lang="ja-JP" altLang="en-US" sz="2000" dirty="0">
                <a:latin typeface="Meiryo UI" panose="020B0604030504040204" pitchFamily="50" charset="-128"/>
                <a:ea typeface="Meiryo UI" panose="020B0604030504040204" pitchFamily="50" charset="-128"/>
              </a:rPr>
              <a:t>項から第</a:t>
            </a:r>
            <a:r>
              <a:rPr lang="en-US" altLang="ja-JP" sz="2000" dirty="0" smtClean="0">
                <a:latin typeface="Meiryo UI" panose="020B0604030504040204" pitchFamily="50" charset="-128"/>
                <a:ea typeface="Meiryo UI" panose="020B0604030504040204" pitchFamily="50" charset="-128"/>
              </a:rPr>
              <a:t>2.10 </a:t>
            </a:r>
            <a:r>
              <a:rPr lang="ja-JP" altLang="en-US" sz="2000" dirty="0">
                <a:latin typeface="Meiryo UI" panose="020B0604030504040204" pitchFamily="50" charset="-128"/>
                <a:ea typeface="Meiryo UI" panose="020B0604030504040204" pitchFamily="50" charset="-128"/>
              </a:rPr>
              <a:t>項に定められた一つあるいは複数の</a:t>
            </a:r>
            <a:r>
              <a:rPr lang="ja-JP" altLang="en-US" sz="2000" u="sng" dirty="0">
                <a:latin typeface="Meiryo UI" panose="020B0604030504040204" pitchFamily="50" charset="-128"/>
                <a:ea typeface="Meiryo UI" panose="020B0604030504040204" pitchFamily="50" charset="-128"/>
              </a:rPr>
              <a:t>アンチ・ドーピング規則違反</a:t>
            </a:r>
            <a:r>
              <a:rPr lang="ja-JP" altLang="en-US" sz="2000" dirty="0">
                <a:latin typeface="Meiryo UI" panose="020B0604030504040204" pitchFamily="50" charset="-128"/>
                <a:ea typeface="Meiryo UI" panose="020B0604030504040204" pitchFamily="50" charset="-128"/>
              </a:rPr>
              <a:t>が発生することをいう</a:t>
            </a:r>
            <a:r>
              <a:rPr lang="ja-JP" altLang="en-US" sz="2000" dirty="0" smtClean="0">
                <a:latin typeface="Meiryo UI" panose="020B0604030504040204" pitchFamily="50" charset="-128"/>
                <a:ea typeface="Meiryo UI" panose="020B0604030504040204" pitchFamily="50" charset="-128"/>
              </a:rPr>
              <a:t>。</a:t>
            </a:r>
            <a:endParaRPr lang="en-US" altLang="ja-JP" sz="2000" dirty="0" smtClean="0">
              <a:latin typeface="Meiryo UI" panose="020B0604030504040204" pitchFamily="50" charset="-128"/>
              <a:ea typeface="Meiryo UI" panose="020B0604030504040204" pitchFamily="50" charset="-128"/>
            </a:endParaRP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1.</a:t>
            </a:r>
            <a:r>
              <a:rPr lang="ja-JP" altLang="en-US" sz="2000" dirty="0" smtClean="0">
                <a:solidFill>
                  <a:srgbClr val="00B0F0"/>
                </a:solidFill>
                <a:latin typeface="Meiryo UI" panose="020B0604030504040204" pitchFamily="50" charset="-128"/>
                <a:ea typeface="Meiryo UI" panose="020B0604030504040204" pitchFamily="50" charset="-128"/>
              </a:rPr>
              <a:t>存在</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競技者の検体に、禁止</a:t>
            </a:r>
            <a:r>
              <a:rPr lang="ja-JP" altLang="en-US" sz="2000" dirty="0" smtClean="0">
                <a:latin typeface="Meiryo UI" panose="020B0604030504040204" pitchFamily="50" charset="-128"/>
                <a:ea typeface="Meiryo UI" panose="020B0604030504040204" pitchFamily="50" charset="-128"/>
              </a:rPr>
              <a:t>物質</a:t>
            </a:r>
            <a:r>
              <a:rPr lang="ja-JP" altLang="en-US" sz="2000" dirty="0">
                <a:latin typeface="Meiryo UI" panose="020B0604030504040204" pitchFamily="50" charset="-128"/>
                <a:ea typeface="Meiryo UI" panose="020B0604030504040204" pitchFamily="50" charset="-128"/>
              </a:rPr>
              <a:t>、</a:t>
            </a:r>
            <a:r>
              <a:rPr lang="ja-JP" altLang="en-US" sz="2000" dirty="0" smtClean="0">
                <a:latin typeface="Meiryo UI" panose="020B0604030504040204" pitchFamily="50" charset="-128"/>
                <a:ea typeface="Meiryo UI" panose="020B0604030504040204" pitchFamily="50" charset="-128"/>
              </a:rPr>
              <a:t>その代謝物、マーカー</a:t>
            </a:r>
            <a:r>
              <a:rPr lang="ja-JP" altLang="en-US" sz="2000" dirty="0">
                <a:latin typeface="Meiryo UI" panose="020B0604030504040204" pitchFamily="50" charset="-128"/>
                <a:ea typeface="Meiryo UI" panose="020B0604030504040204" pitchFamily="50" charset="-128"/>
              </a:rPr>
              <a:t>が存在すること</a:t>
            </a: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2.</a:t>
            </a:r>
            <a:r>
              <a:rPr lang="ja-JP" altLang="en-US" sz="2000" dirty="0" smtClean="0">
                <a:solidFill>
                  <a:srgbClr val="00B0F0"/>
                </a:solidFill>
                <a:latin typeface="Meiryo UI" panose="020B0604030504040204" pitchFamily="50" charset="-128"/>
                <a:ea typeface="Meiryo UI" panose="020B0604030504040204" pitchFamily="50" charset="-128"/>
              </a:rPr>
              <a:t>使用</a:t>
            </a:r>
            <a:r>
              <a:rPr lang="ja-JP" altLang="en-US" sz="2000" dirty="0" smtClean="0">
                <a:latin typeface="Meiryo UI" panose="020B0604030504040204" pitchFamily="50" charset="-128"/>
                <a:ea typeface="Meiryo UI" panose="020B0604030504040204" pitchFamily="50" charset="-128"/>
              </a:rPr>
              <a:t>：競技者</a:t>
            </a:r>
            <a:r>
              <a:rPr lang="ja-JP" altLang="en-US" sz="2000" dirty="0">
                <a:latin typeface="Meiryo UI" panose="020B0604030504040204" pitchFamily="50" charset="-128"/>
                <a:ea typeface="Meiryo UI" panose="020B0604030504040204" pitchFamily="50" charset="-128"/>
              </a:rPr>
              <a:t>が禁止</a:t>
            </a:r>
            <a:r>
              <a:rPr lang="ja-JP" altLang="en-US" sz="2000" dirty="0" smtClean="0">
                <a:latin typeface="Meiryo UI" panose="020B0604030504040204" pitchFamily="50" charset="-128"/>
                <a:ea typeface="Meiryo UI" panose="020B0604030504040204" pitchFamily="50" charset="-128"/>
              </a:rPr>
              <a:t>物質、禁止</a:t>
            </a:r>
            <a:r>
              <a:rPr lang="ja-JP" altLang="en-US" sz="2000" dirty="0">
                <a:latin typeface="Meiryo UI" panose="020B0604030504040204" pitchFamily="50" charset="-128"/>
                <a:ea typeface="Meiryo UI" panose="020B0604030504040204" pitchFamily="50" charset="-128"/>
              </a:rPr>
              <a:t>方法を使用する</a:t>
            </a:r>
            <a:r>
              <a:rPr lang="ja-JP" altLang="en-US" sz="2000" dirty="0" smtClean="0">
                <a:latin typeface="Meiryo UI" panose="020B0604030504040204" pitchFamily="50" charset="-128"/>
                <a:ea typeface="Meiryo UI" panose="020B0604030504040204" pitchFamily="50" charset="-128"/>
              </a:rPr>
              <a:t>こと、その</a:t>
            </a:r>
            <a:r>
              <a:rPr lang="ja-JP" altLang="en-US" sz="2000" dirty="0">
                <a:latin typeface="Meiryo UI" panose="020B0604030504040204" pitchFamily="50" charset="-128"/>
                <a:ea typeface="Meiryo UI" panose="020B0604030504040204" pitchFamily="50" charset="-128"/>
              </a:rPr>
              <a:t>使用を企てること</a:t>
            </a: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3.</a:t>
            </a:r>
            <a:r>
              <a:rPr lang="ja-JP" altLang="en-US" sz="2000" dirty="0" smtClean="0">
                <a:solidFill>
                  <a:srgbClr val="00B0F0"/>
                </a:solidFill>
                <a:latin typeface="Meiryo UI" panose="020B0604030504040204" pitchFamily="50" charset="-128"/>
                <a:ea typeface="Meiryo UI" panose="020B0604030504040204" pitchFamily="50" charset="-128"/>
              </a:rPr>
              <a:t>拒否</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検体の採取の回避、</a:t>
            </a:r>
            <a:r>
              <a:rPr lang="ja-JP" altLang="en-US" sz="2000" dirty="0" smtClean="0">
                <a:latin typeface="Meiryo UI" panose="020B0604030504040204" pitchFamily="50" charset="-128"/>
                <a:ea typeface="Meiryo UI" panose="020B0604030504040204" pitchFamily="50" charset="-128"/>
              </a:rPr>
              <a:t>拒否</a:t>
            </a:r>
            <a:r>
              <a:rPr lang="ja-JP" altLang="en-US" sz="2000" dirty="0">
                <a:latin typeface="Meiryo UI" panose="020B0604030504040204" pitchFamily="50" charset="-128"/>
                <a:ea typeface="Meiryo UI" panose="020B0604030504040204" pitchFamily="50" charset="-128"/>
              </a:rPr>
              <a:t>、</a:t>
            </a:r>
            <a:r>
              <a:rPr lang="ja-JP" altLang="en-US" sz="2000" dirty="0" smtClean="0">
                <a:latin typeface="Meiryo UI" panose="020B0604030504040204" pitchFamily="50" charset="-128"/>
                <a:ea typeface="Meiryo UI" panose="020B0604030504040204" pitchFamily="50" charset="-128"/>
              </a:rPr>
              <a:t>不履行</a:t>
            </a:r>
            <a:endParaRPr lang="en-US" altLang="ja-JP" sz="2000" dirty="0" smtClean="0">
              <a:latin typeface="Meiryo UI" panose="020B0604030504040204" pitchFamily="50" charset="-128"/>
              <a:ea typeface="Meiryo UI" panose="020B0604030504040204" pitchFamily="50" charset="-128"/>
            </a:endParaRP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zh-TW" sz="2000" dirty="0" smtClean="0">
                <a:latin typeface="Meiryo UI" panose="020B0604030504040204" pitchFamily="50" charset="-128"/>
                <a:ea typeface="Meiryo UI" panose="020B0604030504040204" pitchFamily="50" charset="-128"/>
              </a:rPr>
              <a:t>4</a:t>
            </a:r>
            <a:r>
              <a:rPr lang="en-US" altLang="ja-JP" sz="2000" dirty="0" smtClean="0">
                <a:latin typeface="Meiryo UI" panose="020B0604030504040204" pitchFamily="50" charset="-128"/>
                <a:ea typeface="Meiryo UI" panose="020B0604030504040204" pitchFamily="50" charset="-128"/>
              </a:rPr>
              <a:t>.</a:t>
            </a:r>
            <a:r>
              <a:rPr lang="ja-JP" altLang="en-US" sz="2000" dirty="0" smtClean="0">
                <a:solidFill>
                  <a:srgbClr val="00B0F0"/>
                </a:solidFill>
                <a:latin typeface="Meiryo UI" panose="020B0604030504040204" pitchFamily="50" charset="-128"/>
                <a:ea typeface="Meiryo UI" panose="020B0604030504040204" pitchFamily="50" charset="-128"/>
              </a:rPr>
              <a:t>居場所情報未提出</a:t>
            </a:r>
            <a:r>
              <a:rPr lang="ja-JP" altLang="en-US" sz="2000" dirty="0" smtClean="0">
                <a:latin typeface="Meiryo UI" panose="020B0604030504040204" pitchFamily="50" charset="-128"/>
                <a:ea typeface="Meiryo UI" panose="020B0604030504040204" pitchFamily="50" charset="-128"/>
              </a:rPr>
              <a:t>：</a:t>
            </a:r>
            <a:r>
              <a:rPr lang="zh-TW" altLang="en-US" sz="2000" dirty="0" smtClean="0">
                <a:latin typeface="Meiryo UI" panose="020B0604030504040204" pitchFamily="50" charset="-128"/>
                <a:ea typeface="Meiryo UI" panose="020B0604030504040204" pitchFamily="50" charset="-128"/>
              </a:rPr>
              <a:t>居場所</a:t>
            </a:r>
            <a:r>
              <a:rPr lang="zh-TW" altLang="en-US" sz="2000" dirty="0">
                <a:latin typeface="Meiryo UI" panose="020B0604030504040204" pitchFamily="50" charset="-128"/>
                <a:ea typeface="Meiryo UI" panose="020B0604030504040204" pitchFamily="50" charset="-128"/>
              </a:rPr>
              <a:t>情報関連義務</a:t>
            </a:r>
            <a:r>
              <a:rPr lang="zh-TW" altLang="en-US" sz="2000" dirty="0" smtClean="0">
                <a:latin typeface="Meiryo UI" panose="020B0604030504040204" pitchFamily="50" charset="-128"/>
                <a:ea typeface="Meiryo UI" panose="020B0604030504040204" pitchFamily="50" charset="-128"/>
              </a:rPr>
              <a:t>違反</a:t>
            </a:r>
            <a:r>
              <a:rPr lang="ja-JP" altLang="en-US" sz="2000" dirty="0" smtClean="0">
                <a:latin typeface="Meiryo UI" panose="020B0604030504040204" pitchFamily="50" charset="-128"/>
                <a:ea typeface="Meiryo UI" panose="020B0604030504040204" pitchFamily="50" charset="-128"/>
              </a:rPr>
              <a:t>　</a:t>
            </a:r>
            <a:endParaRPr lang="en-US" altLang="zh-TW" sz="2000" dirty="0" smtClean="0">
              <a:latin typeface="Meiryo UI" panose="020B0604030504040204" pitchFamily="50" charset="-128"/>
              <a:ea typeface="Meiryo UI" panose="020B0604030504040204" pitchFamily="50" charset="-128"/>
            </a:endParaRP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5.</a:t>
            </a:r>
            <a:r>
              <a:rPr lang="ja-JP" altLang="en-US" sz="2000" dirty="0" smtClean="0">
                <a:solidFill>
                  <a:srgbClr val="00B0F0"/>
                </a:solidFill>
                <a:latin typeface="Meiryo UI" panose="020B0604030504040204" pitchFamily="50" charset="-128"/>
                <a:ea typeface="Meiryo UI" panose="020B0604030504040204" pitchFamily="50" charset="-128"/>
              </a:rPr>
              <a:t>改変</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ドーピング・コントロールの一部に不当な改変</a:t>
            </a:r>
            <a:r>
              <a:rPr lang="ja-JP" altLang="en-US" sz="2000" dirty="0" smtClean="0">
                <a:latin typeface="Meiryo UI" panose="020B0604030504040204" pitchFamily="50" charset="-128"/>
                <a:ea typeface="Meiryo UI" panose="020B0604030504040204" pitchFamily="50" charset="-128"/>
              </a:rPr>
              <a:t>をすること、企てること</a:t>
            </a:r>
            <a:endParaRPr lang="en-US" altLang="ja-JP" sz="2000" dirty="0" smtClean="0">
              <a:latin typeface="Meiryo UI" panose="020B0604030504040204" pitchFamily="50" charset="-128"/>
              <a:ea typeface="Meiryo UI" panose="020B0604030504040204" pitchFamily="50" charset="-128"/>
            </a:endParaRP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6.</a:t>
            </a:r>
            <a:r>
              <a:rPr lang="ja-JP" altLang="en-US" sz="2000" dirty="0" smtClean="0">
                <a:solidFill>
                  <a:srgbClr val="00B0F0"/>
                </a:solidFill>
                <a:latin typeface="Meiryo UI" panose="020B0604030504040204" pitchFamily="50" charset="-128"/>
                <a:ea typeface="Meiryo UI" panose="020B0604030504040204" pitchFamily="50" charset="-128"/>
              </a:rPr>
              <a:t>保有</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禁止物質又は禁止方法を保有すること</a:t>
            </a: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7.</a:t>
            </a:r>
            <a:r>
              <a:rPr lang="ja-JP" altLang="en-US" sz="2000" dirty="0" smtClean="0">
                <a:solidFill>
                  <a:srgbClr val="00B0F0"/>
                </a:solidFill>
                <a:latin typeface="Meiryo UI" panose="020B0604030504040204" pitchFamily="50" charset="-128"/>
                <a:ea typeface="Meiryo UI" panose="020B0604030504040204" pitchFamily="50" charset="-128"/>
              </a:rPr>
              <a:t>取引</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禁止</a:t>
            </a:r>
            <a:r>
              <a:rPr lang="ja-JP" altLang="en-US" sz="2000" dirty="0" smtClean="0">
                <a:latin typeface="Meiryo UI" panose="020B0604030504040204" pitchFamily="50" charset="-128"/>
                <a:ea typeface="Meiryo UI" panose="020B0604030504040204" pitchFamily="50" charset="-128"/>
              </a:rPr>
              <a:t>物質、禁止</a:t>
            </a:r>
            <a:r>
              <a:rPr lang="ja-JP" altLang="en-US" sz="2000" dirty="0">
                <a:latin typeface="Meiryo UI" panose="020B0604030504040204" pitchFamily="50" charset="-128"/>
                <a:ea typeface="Meiryo UI" panose="020B0604030504040204" pitchFamily="50" charset="-128"/>
              </a:rPr>
              <a:t>方法の不正取引を実行し</a:t>
            </a:r>
            <a:r>
              <a:rPr lang="ja-JP" altLang="en-US" sz="2000" dirty="0" smtClean="0">
                <a:latin typeface="Meiryo UI" panose="020B0604030504040204" pitchFamily="50" charset="-128"/>
                <a:ea typeface="Meiryo UI" panose="020B0604030504040204" pitchFamily="50" charset="-128"/>
              </a:rPr>
              <a:t>、不正</a:t>
            </a:r>
            <a:r>
              <a:rPr lang="ja-JP" altLang="en-US" sz="2000" dirty="0">
                <a:latin typeface="Meiryo UI" panose="020B0604030504040204" pitchFamily="50" charset="-128"/>
                <a:ea typeface="Meiryo UI" panose="020B0604030504040204" pitchFamily="50" charset="-128"/>
              </a:rPr>
              <a:t>取引を企てること</a:t>
            </a: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8.</a:t>
            </a:r>
            <a:r>
              <a:rPr lang="ja-JP" altLang="en-US" sz="2000" dirty="0" smtClean="0">
                <a:solidFill>
                  <a:srgbClr val="00B0F0"/>
                </a:solidFill>
                <a:latin typeface="Meiryo UI" panose="020B0604030504040204" pitchFamily="50" charset="-128"/>
                <a:ea typeface="Meiryo UI" panose="020B0604030504040204" pitchFamily="50" charset="-128"/>
              </a:rPr>
              <a:t>投与</a:t>
            </a:r>
            <a:r>
              <a:rPr lang="ja-JP" altLang="en-US" sz="2000" dirty="0" smtClean="0">
                <a:latin typeface="Meiryo UI" panose="020B0604030504040204" pitchFamily="50" charset="-128"/>
                <a:ea typeface="Meiryo UI" panose="020B0604030504040204" pitchFamily="50" charset="-128"/>
              </a:rPr>
              <a:t>：</a:t>
            </a:r>
            <a:r>
              <a:rPr lang="en-US" altLang="ja-JP" sz="2000" dirty="0" smtClean="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競技会に、</a:t>
            </a:r>
            <a:r>
              <a:rPr lang="ja-JP" altLang="en-US" sz="2000" dirty="0">
                <a:latin typeface="Meiryo UI" panose="020B0604030504040204" pitchFamily="50" charset="-128"/>
                <a:ea typeface="Meiryo UI" panose="020B0604030504040204" pitchFamily="50" charset="-128"/>
              </a:rPr>
              <a:t>競技者に対して禁止</a:t>
            </a:r>
            <a:r>
              <a:rPr lang="ja-JP" altLang="en-US" sz="2000" dirty="0" smtClean="0">
                <a:latin typeface="Meiryo UI" panose="020B0604030504040204" pitchFamily="50" charset="-128"/>
                <a:ea typeface="Meiryo UI" panose="020B0604030504040204" pitchFamily="50" charset="-128"/>
              </a:rPr>
              <a:t>物質や禁止</a:t>
            </a:r>
            <a:r>
              <a:rPr lang="ja-JP" altLang="en-US" sz="2000" dirty="0">
                <a:latin typeface="Meiryo UI" panose="020B0604030504040204" pitchFamily="50" charset="-128"/>
                <a:ea typeface="Meiryo UI" panose="020B0604030504040204" pitchFamily="50" charset="-128"/>
              </a:rPr>
              <a:t>方法を投与すること</a:t>
            </a:r>
            <a:r>
              <a:rPr lang="ja-JP" altLang="en-US" sz="2000" dirty="0" smtClean="0">
                <a:latin typeface="Meiryo UI" panose="020B0604030504040204" pitchFamily="50" charset="-128"/>
                <a:ea typeface="Meiryo UI" panose="020B0604030504040204" pitchFamily="50" charset="-128"/>
              </a:rPr>
              <a:t>、</a:t>
            </a:r>
            <a:endParaRPr lang="en-US" altLang="ja-JP" sz="2000" dirty="0" smtClean="0">
              <a:latin typeface="Meiryo UI" panose="020B0604030504040204" pitchFamily="50" charset="-128"/>
              <a:ea typeface="Meiryo UI" panose="020B0604030504040204" pitchFamily="50" charset="-128"/>
            </a:endParaRPr>
          </a:p>
          <a:p>
            <a:pPr marL="0" indent="0">
              <a:buNone/>
            </a:pPr>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投与</a:t>
            </a:r>
            <a:r>
              <a:rPr lang="ja-JP" altLang="en-US" sz="2000" dirty="0">
                <a:latin typeface="Meiryo UI" panose="020B0604030504040204" pitchFamily="50" charset="-128"/>
                <a:ea typeface="Meiryo UI" panose="020B0604030504040204" pitchFamily="50" charset="-128"/>
              </a:rPr>
              <a:t>を</a:t>
            </a:r>
            <a:r>
              <a:rPr lang="ja-JP" altLang="en-US" sz="2000" dirty="0" smtClean="0">
                <a:latin typeface="Meiryo UI" panose="020B0604030504040204" pitchFamily="50" charset="-128"/>
                <a:ea typeface="Meiryo UI" panose="020B0604030504040204" pitchFamily="50" charset="-128"/>
              </a:rPr>
              <a:t>企てること</a:t>
            </a:r>
            <a:r>
              <a:rPr lang="ja-JP" altLang="en-US" sz="2000" dirty="0">
                <a:latin typeface="Meiryo UI" panose="020B0604030504040204" pitchFamily="50" charset="-128"/>
                <a:ea typeface="Meiryo UI" panose="020B0604030504040204" pitchFamily="50" charset="-128"/>
              </a:rPr>
              <a:t>、又は、競技会外において、競技者に対して</a:t>
            </a:r>
            <a:r>
              <a:rPr lang="ja-JP" altLang="en-US" sz="2000" dirty="0" smtClean="0">
                <a:latin typeface="Meiryo UI" panose="020B0604030504040204" pitchFamily="50" charset="-128"/>
                <a:ea typeface="Meiryo UI" panose="020B0604030504040204" pitchFamily="50" charset="-128"/>
              </a:rPr>
              <a:t>競技会</a:t>
            </a:r>
            <a:endParaRPr lang="en-US" altLang="ja-JP" sz="2000" dirty="0" smtClean="0">
              <a:latin typeface="Meiryo UI" panose="020B0604030504040204" pitchFamily="50" charset="-128"/>
              <a:ea typeface="Meiryo UI" panose="020B0604030504040204" pitchFamily="50" charset="-128"/>
            </a:endParaRPr>
          </a:p>
          <a:p>
            <a:pPr marL="0" indent="0">
              <a:buNone/>
            </a:pPr>
            <a:r>
              <a:rPr lang="ja-JP" altLang="en-US" sz="2000" dirty="0">
                <a:latin typeface="Meiryo UI" panose="020B0604030504040204" pitchFamily="50" charset="-128"/>
                <a:ea typeface="Meiryo UI" panose="020B0604030504040204" pitchFamily="50" charset="-128"/>
              </a:rPr>
              <a:t>　</a:t>
            </a:r>
            <a:r>
              <a:rPr lang="ja-JP" altLang="en-US" sz="2000" dirty="0" smtClean="0">
                <a:latin typeface="Meiryo UI" panose="020B0604030504040204" pitchFamily="50" charset="-128"/>
                <a:ea typeface="Meiryo UI" panose="020B0604030504040204" pitchFamily="50" charset="-128"/>
              </a:rPr>
              <a:t>　　　　　　外</a:t>
            </a:r>
            <a:r>
              <a:rPr lang="ja-JP" altLang="en-US" sz="2000" dirty="0">
                <a:latin typeface="Meiryo UI" panose="020B0604030504040204" pitchFamily="50" charset="-128"/>
                <a:ea typeface="Meiryo UI" panose="020B0604030504040204" pitchFamily="50" charset="-128"/>
              </a:rPr>
              <a:t>で禁止されている</a:t>
            </a:r>
            <a:r>
              <a:rPr lang="ja-JP" altLang="en-US" sz="2000" dirty="0" smtClean="0">
                <a:latin typeface="Meiryo UI" panose="020B0604030504040204" pitchFamily="50" charset="-128"/>
                <a:ea typeface="Meiryo UI" panose="020B0604030504040204" pitchFamily="50" charset="-128"/>
              </a:rPr>
              <a:t>禁止物質、禁止</a:t>
            </a:r>
            <a:r>
              <a:rPr lang="ja-JP" altLang="en-US" sz="2000" dirty="0">
                <a:latin typeface="Meiryo UI" panose="020B0604030504040204" pitchFamily="50" charset="-128"/>
                <a:ea typeface="Meiryo UI" panose="020B0604030504040204" pitchFamily="50" charset="-128"/>
              </a:rPr>
              <a:t>方法を投与すること</a:t>
            </a:r>
            <a:r>
              <a:rPr lang="ja-JP" altLang="en-US" sz="2000" dirty="0" smtClean="0">
                <a:latin typeface="Meiryo UI" panose="020B0604030504040204" pitchFamily="50" charset="-128"/>
                <a:ea typeface="Meiryo UI" panose="020B0604030504040204" pitchFamily="50" charset="-128"/>
              </a:rPr>
              <a:t>、企てる</a:t>
            </a:r>
            <a:r>
              <a:rPr lang="ja-JP" altLang="en-US" sz="2000" dirty="0">
                <a:latin typeface="Meiryo UI" panose="020B0604030504040204" pitchFamily="50" charset="-128"/>
                <a:ea typeface="Meiryo UI" panose="020B0604030504040204" pitchFamily="50" charset="-128"/>
              </a:rPr>
              <a:t>こと。</a:t>
            </a: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9.</a:t>
            </a:r>
            <a:r>
              <a:rPr lang="ja-JP" altLang="en-US" sz="2000" dirty="0" smtClean="0">
                <a:solidFill>
                  <a:srgbClr val="00B0F0"/>
                </a:solidFill>
                <a:latin typeface="Meiryo UI" panose="020B0604030504040204" pitchFamily="50" charset="-128"/>
                <a:ea typeface="Meiryo UI" panose="020B0604030504040204" pitchFamily="50" charset="-128"/>
              </a:rPr>
              <a:t>関与</a:t>
            </a:r>
            <a:r>
              <a:rPr lang="ja-JP" altLang="en-US" sz="2000" dirty="0" smtClean="0">
                <a:latin typeface="Meiryo UI" panose="020B0604030504040204" pitchFamily="50" charset="-128"/>
                <a:ea typeface="Meiryo UI" panose="020B0604030504040204" pitchFamily="50" charset="-128"/>
              </a:rPr>
              <a:t>：違反に関与すること</a:t>
            </a:r>
            <a:endParaRPr lang="ja-JP" altLang="en-US" sz="2000" dirty="0">
              <a:latin typeface="Meiryo UI" panose="020B0604030504040204" pitchFamily="50" charset="-128"/>
              <a:ea typeface="Meiryo UI" panose="020B0604030504040204" pitchFamily="50" charset="-128"/>
            </a:endParaRPr>
          </a:p>
          <a:p>
            <a:pPr marL="0" indent="0">
              <a:buNone/>
            </a:pPr>
            <a:r>
              <a:rPr lang="ja-JP" altLang="en-US" sz="2000" dirty="0" smtClean="0">
                <a:latin typeface="Meiryo UI" panose="020B0604030504040204" pitchFamily="50" charset="-128"/>
                <a:ea typeface="Meiryo UI" panose="020B0604030504040204" pitchFamily="50" charset="-128"/>
              </a:rPr>
              <a:t>　</a:t>
            </a:r>
            <a:r>
              <a:rPr lang="en-US" altLang="ja-JP" sz="2000" dirty="0" smtClean="0">
                <a:latin typeface="Meiryo UI" panose="020B0604030504040204" pitchFamily="50" charset="-128"/>
                <a:ea typeface="Meiryo UI" panose="020B0604030504040204" pitchFamily="50" charset="-128"/>
              </a:rPr>
              <a:t>10.</a:t>
            </a:r>
            <a:r>
              <a:rPr lang="ja-JP" altLang="en-US" sz="2000" dirty="0">
                <a:latin typeface="Meiryo UI" panose="020B0604030504040204" pitchFamily="50" charset="-128"/>
                <a:ea typeface="Meiryo UI" panose="020B0604030504040204" pitchFamily="50" charset="-128"/>
              </a:rPr>
              <a:t>　</a:t>
            </a:r>
            <a:r>
              <a:rPr lang="ja-JP" altLang="en-US" sz="2000" dirty="0">
                <a:solidFill>
                  <a:srgbClr val="00B0F0"/>
                </a:solidFill>
                <a:latin typeface="Meiryo UI" panose="020B0604030504040204" pitchFamily="50" charset="-128"/>
                <a:ea typeface="Meiryo UI" panose="020B0604030504040204" pitchFamily="50" charset="-128"/>
              </a:rPr>
              <a:t>特定の対象者との関わり</a:t>
            </a:r>
            <a:r>
              <a:rPr lang="ja-JP" altLang="en-US" sz="2000" dirty="0">
                <a:latin typeface="Meiryo UI" panose="020B0604030504040204" pitchFamily="50" charset="-128"/>
                <a:ea typeface="Meiryo UI" panose="020B0604030504040204" pitchFamily="50" charset="-128"/>
              </a:rPr>
              <a:t>の禁止</a:t>
            </a:r>
            <a:endParaRPr kumimoji="1" lang="ja-JP" altLang="en-US"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3291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fade">
                                      <p:cBhvr>
                                        <p:cTn id="39" dur="500"/>
                                        <p:tgtEl>
                                          <p:spTgt spid="3">
                                            <p:txEl>
                                              <p:pRg st="10" end="1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fade">
                                      <p:cBhvr>
                                        <p:cTn id="42" dur="500"/>
                                        <p:tgtEl>
                                          <p:spTgt spid="3">
                                            <p:txEl>
                                              <p:pRg st="11" end="11"/>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fade">
                                      <p:cBhvr>
                                        <p:cTn id="45" dur="500"/>
                                        <p:tgtEl>
                                          <p:spTgt spid="3">
                                            <p:txEl>
                                              <p:pRg st="12" end="12"/>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fade">
                                      <p:cBhvr>
                                        <p:cTn id="48"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smtClean="0">
                <a:latin typeface="Meiryo UI" panose="020B0604030504040204" pitchFamily="50" charset="-128"/>
                <a:ea typeface="Meiryo UI" panose="020B0604030504040204" pitchFamily="50" charset="-128"/>
              </a:rPr>
              <a:t>ドーピングの歴史</a:t>
            </a:r>
            <a:endParaRPr kumimoji="1" lang="ja-JP" altLang="en-US" sz="3200"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457200" y="1196752"/>
            <a:ext cx="8229600" cy="5040560"/>
          </a:xfrm>
        </p:spPr>
        <p:txBody>
          <a:bodyPr>
            <a:noAutofit/>
          </a:bodyPr>
          <a:lstStyle/>
          <a:p>
            <a:pPr>
              <a:buClr>
                <a:srgbClr val="00B0F0"/>
              </a:buClr>
              <a:buFont typeface="Wingdings" panose="05000000000000000000" pitchFamily="2" charset="2"/>
              <a:buChar char="ü"/>
            </a:pPr>
            <a:r>
              <a:rPr lang="ja-JP" altLang="en-US" sz="2400" dirty="0" smtClean="0">
                <a:latin typeface="Meiryo UI" panose="020B0604030504040204" pitchFamily="50" charset="-128"/>
                <a:ea typeface="Meiryo UI" panose="020B0604030504040204" pitchFamily="50" charset="-128"/>
              </a:rPr>
              <a:t>もっとも古いドーピングの事例</a:t>
            </a:r>
            <a:endParaRPr lang="en-US" altLang="ja-JP" sz="2400" dirty="0" smtClean="0">
              <a:latin typeface="Meiryo UI" panose="020B0604030504040204" pitchFamily="50" charset="-128"/>
              <a:ea typeface="Meiryo UI" panose="020B0604030504040204" pitchFamily="50" charset="-128"/>
            </a:endParaRPr>
          </a:p>
          <a:p>
            <a:pPr marL="0" indent="0">
              <a:buNone/>
            </a:pPr>
            <a:r>
              <a:rPr lang="en-US" altLang="ja-JP" sz="2400" u="sng" dirty="0" smtClean="0">
                <a:latin typeface="Meiryo UI" panose="020B0604030504040204" pitchFamily="50" charset="-128"/>
                <a:ea typeface="Meiryo UI" panose="020B0604030504040204" pitchFamily="50" charset="-128"/>
              </a:rPr>
              <a:t>1865</a:t>
            </a:r>
            <a:r>
              <a:rPr lang="ja-JP" altLang="en-US" sz="2400" u="sng" dirty="0">
                <a:latin typeface="Meiryo UI" panose="020B0604030504040204" pitchFamily="50" charset="-128"/>
                <a:ea typeface="Meiryo UI" panose="020B0604030504040204" pitchFamily="50" charset="-128"/>
              </a:rPr>
              <a:t>年</a:t>
            </a:r>
            <a:r>
              <a:rPr lang="ja-JP" altLang="en-US" sz="2400" dirty="0">
                <a:latin typeface="Meiryo UI" panose="020B0604030504040204" pitchFamily="50" charset="-128"/>
                <a:ea typeface="Meiryo UI" panose="020B0604030504040204" pitchFamily="50" charset="-128"/>
              </a:rPr>
              <a:t>　アムステルダム運河水泳競技</a:t>
            </a:r>
          </a:p>
          <a:p>
            <a:pPr marL="0" indent="0">
              <a:buNone/>
            </a:pPr>
            <a:r>
              <a:rPr lang="en-US" altLang="ja-JP" sz="2400" u="sng" dirty="0" smtClean="0">
                <a:latin typeface="Meiryo UI" panose="020B0604030504040204" pitchFamily="50" charset="-128"/>
                <a:ea typeface="Meiryo UI" panose="020B0604030504040204" pitchFamily="50" charset="-128"/>
              </a:rPr>
              <a:t>1896</a:t>
            </a:r>
            <a:r>
              <a:rPr lang="ja-JP" altLang="en-US" sz="2400" u="sng" dirty="0">
                <a:latin typeface="Meiryo UI" panose="020B0604030504040204" pitchFamily="50" charset="-128"/>
                <a:ea typeface="Meiryo UI" panose="020B0604030504040204" pitchFamily="50" charset="-128"/>
              </a:rPr>
              <a:t>年</a:t>
            </a:r>
            <a:r>
              <a:rPr lang="ja-JP" altLang="en-US" sz="2400" dirty="0">
                <a:latin typeface="Meiryo UI" panose="020B0604030504040204" pitchFamily="50" charset="-128"/>
                <a:ea typeface="Meiryo UI" panose="020B0604030504040204" pitchFamily="50" charset="-128"/>
              </a:rPr>
              <a:t>　競技中の死亡</a:t>
            </a:r>
            <a:r>
              <a:rPr lang="ja-JP" altLang="en-US" sz="2400" dirty="0" smtClean="0">
                <a:latin typeface="Meiryo UI" panose="020B0604030504040204" pitchFamily="50" charset="-128"/>
                <a:ea typeface="Meiryo UI" panose="020B0604030504040204" pitchFamily="50" charset="-128"/>
              </a:rPr>
              <a:t>事故</a:t>
            </a:r>
            <a:endParaRPr lang="en-US" altLang="ja-JP" sz="2400" dirty="0" smtClean="0">
              <a:latin typeface="Meiryo UI" panose="020B0604030504040204" pitchFamily="50" charset="-128"/>
              <a:ea typeface="Meiryo UI" panose="020B0604030504040204" pitchFamily="50" charset="-128"/>
            </a:endParaRPr>
          </a:p>
          <a:p>
            <a:pPr>
              <a:buClr>
                <a:srgbClr val="00B0F0"/>
              </a:buClr>
              <a:buFont typeface="Wingdings" panose="05000000000000000000" pitchFamily="2" charset="2"/>
              <a:buChar char="ü"/>
            </a:pPr>
            <a:r>
              <a:rPr lang="ja-JP" altLang="en-US" sz="2400" dirty="0" smtClean="0">
                <a:latin typeface="Meiryo UI" panose="020B0604030504040204" pitchFamily="50" charset="-128"/>
                <a:ea typeface="Meiryo UI" panose="020B0604030504040204" pitchFamily="50" charset="-128"/>
              </a:rPr>
              <a:t>ドーピング</a:t>
            </a:r>
            <a:r>
              <a:rPr lang="ja-JP" altLang="en-US" sz="2400" dirty="0">
                <a:latin typeface="Meiryo UI" panose="020B0604030504040204" pitchFamily="50" charset="-128"/>
                <a:ea typeface="Meiryo UI" panose="020B0604030504040204" pitchFamily="50" charset="-128"/>
              </a:rPr>
              <a:t>規制のきっかけ：</a:t>
            </a:r>
          </a:p>
          <a:p>
            <a:pPr marL="0" indent="0">
              <a:buNone/>
            </a:pPr>
            <a:r>
              <a:rPr lang="en-US" altLang="ja-JP" sz="2400" u="sng" dirty="0">
                <a:latin typeface="Meiryo UI" panose="020B0604030504040204" pitchFamily="50" charset="-128"/>
                <a:ea typeface="Meiryo UI" panose="020B0604030504040204" pitchFamily="50" charset="-128"/>
              </a:rPr>
              <a:t>1960</a:t>
            </a:r>
            <a:r>
              <a:rPr lang="ja-JP" altLang="en-US" sz="2400" u="sng" dirty="0">
                <a:latin typeface="Meiryo UI" panose="020B0604030504040204" pitchFamily="50" charset="-128"/>
                <a:ea typeface="Meiryo UI" panose="020B0604030504040204" pitchFamily="50" charset="-128"/>
              </a:rPr>
              <a:t>年</a:t>
            </a:r>
            <a:r>
              <a:rPr lang="ja-JP" altLang="en-US" sz="2400" dirty="0">
                <a:latin typeface="Meiryo UI" panose="020B0604030504040204" pitchFamily="50" charset="-128"/>
                <a:ea typeface="Meiryo UI" panose="020B0604030504040204" pitchFamily="50" charset="-128"/>
              </a:rPr>
              <a:t>　ローマ・オリンピックで自転車競技の選手（</a:t>
            </a:r>
            <a:r>
              <a:rPr lang="ja-JP" altLang="en-US" sz="2400" dirty="0" smtClean="0">
                <a:latin typeface="Meiryo UI" panose="020B0604030504040204" pitchFamily="50" charset="-128"/>
                <a:ea typeface="Meiryo UI" panose="020B0604030504040204" pitchFamily="50" charset="-128"/>
              </a:rPr>
              <a:t>イエンセ</a:t>
            </a:r>
            <a:endParaRPr lang="en-US" altLang="ja-JP" sz="2400" dirty="0" smtClean="0">
              <a:latin typeface="Meiryo UI" panose="020B0604030504040204" pitchFamily="50" charset="-128"/>
              <a:ea typeface="Meiryo UI" panose="020B0604030504040204" pitchFamily="50" charset="-128"/>
            </a:endParaRPr>
          </a:p>
          <a:p>
            <a:pPr marL="0" indent="0">
              <a:buNone/>
            </a:pPr>
            <a:r>
              <a:rPr lang="ja-JP" altLang="en-US" sz="2400" dirty="0">
                <a:latin typeface="Meiryo UI" panose="020B0604030504040204" pitchFamily="50" charset="-128"/>
                <a:ea typeface="Meiryo UI" panose="020B0604030504040204" pitchFamily="50" charset="-128"/>
              </a:rPr>
              <a:t>　</a:t>
            </a:r>
            <a:r>
              <a:rPr lang="ja-JP" altLang="en-US" sz="2400" dirty="0" smtClean="0">
                <a:latin typeface="Meiryo UI" panose="020B0604030504040204" pitchFamily="50" charset="-128"/>
                <a:ea typeface="Meiryo UI" panose="020B0604030504040204" pitchFamily="50" charset="-128"/>
              </a:rPr>
              <a:t>ン</a:t>
            </a:r>
            <a:r>
              <a:rPr lang="ja-JP" altLang="en-US" sz="2400" dirty="0">
                <a:latin typeface="Meiryo UI" panose="020B0604030504040204" pitchFamily="50" charset="-128"/>
                <a:ea typeface="Meiryo UI" panose="020B0604030504040204" pitchFamily="50" charset="-128"/>
              </a:rPr>
              <a:t>・デンマーク）が興奮剤使用による急性心不全</a:t>
            </a:r>
            <a:r>
              <a:rPr lang="ja-JP" altLang="en-US" sz="2400" dirty="0" smtClean="0">
                <a:latin typeface="Meiryo UI" panose="020B0604030504040204" pitchFamily="50" charset="-128"/>
                <a:ea typeface="Meiryo UI" panose="020B0604030504040204" pitchFamily="50" charset="-128"/>
              </a:rPr>
              <a:t>で死亡した</a:t>
            </a:r>
            <a:endParaRPr lang="en-US" altLang="ja-JP" sz="2400" dirty="0" smtClean="0">
              <a:latin typeface="Meiryo UI" panose="020B0604030504040204" pitchFamily="50" charset="-128"/>
              <a:ea typeface="Meiryo UI" panose="020B0604030504040204" pitchFamily="50" charset="-128"/>
            </a:endParaRPr>
          </a:p>
          <a:p>
            <a:pPr marL="0" indent="0">
              <a:buNone/>
            </a:pPr>
            <a:r>
              <a:rPr lang="ja-JP" altLang="en-US" sz="2400" dirty="0" smtClean="0">
                <a:latin typeface="Meiryo UI" panose="020B0604030504040204" pitchFamily="50" charset="-128"/>
                <a:ea typeface="Meiryo UI" panose="020B0604030504040204" pitchFamily="50" charset="-128"/>
              </a:rPr>
              <a:t>→　ドーピング</a:t>
            </a:r>
            <a:r>
              <a:rPr lang="ja-JP" altLang="en-US" sz="2400" dirty="0">
                <a:latin typeface="Meiryo UI" panose="020B0604030504040204" pitchFamily="50" charset="-128"/>
                <a:ea typeface="Meiryo UI" panose="020B0604030504040204" pitchFamily="50" charset="-128"/>
              </a:rPr>
              <a:t>の規制への関心の高まり</a:t>
            </a:r>
          </a:p>
          <a:p>
            <a:pPr marL="0" indent="0">
              <a:buNone/>
            </a:pPr>
            <a:r>
              <a:rPr lang="en-US" altLang="ja-JP" sz="2400" u="sng" dirty="0">
                <a:latin typeface="Meiryo UI" panose="020B0604030504040204" pitchFamily="50" charset="-128"/>
                <a:ea typeface="Meiryo UI" panose="020B0604030504040204" pitchFamily="50" charset="-128"/>
              </a:rPr>
              <a:t>1967</a:t>
            </a:r>
            <a:r>
              <a:rPr lang="ja-JP" altLang="en-US" sz="2400" u="sng" dirty="0">
                <a:latin typeface="Meiryo UI" panose="020B0604030504040204" pitchFamily="50" charset="-128"/>
                <a:ea typeface="Meiryo UI" panose="020B0604030504040204" pitchFamily="50" charset="-128"/>
              </a:rPr>
              <a:t>年</a:t>
            </a:r>
            <a:r>
              <a:rPr lang="ja-JP" altLang="en-US" sz="2400" dirty="0">
                <a:latin typeface="Meiryo UI" panose="020B0604030504040204" pitchFamily="50" charset="-128"/>
                <a:ea typeface="Meiryo UI" panose="020B0604030504040204" pitchFamily="50" charset="-128"/>
              </a:rPr>
              <a:t>　ツール・ド・フランスでのレース中の死亡事故（</a:t>
            </a:r>
            <a:r>
              <a:rPr lang="ja-JP" altLang="en-US" sz="2400" dirty="0" smtClean="0">
                <a:latin typeface="Meiryo UI" panose="020B0604030504040204" pitchFamily="50" charset="-128"/>
                <a:ea typeface="Meiryo UI" panose="020B0604030504040204" pitchFamily="50" charset="-128"/>
              </a:rPr>
              <a:t>禁止</a:t>
            </a:r>
            <a:endParaRPr lang="en-US" altLang="ja-JP" sz="2400" dirty="0" smtClean="0">
              <a:latin typeface="Meiryo UI" panose="020B0604030504040204" pitchFamily="50" charset="-128"/>
              <a:ea typeface="Meiryo UI" panose="020B0604030504040204" pitchFamily="50" charset="-128"/>
            </a:endParaRPr>
          </a:p>
          <a:p>
            <a:pPr marL="0" indent="0">
              <a:buNone/>
            </a:pPr>
            <a:r>
              <a:rPr lang="ja-JP" altLang="en-US" sz="2400" dirty="0">
                <a:latin typeface="Meiryo UI" panose="020B0604030504040204" pitchFamily="50" charset="-128"/>
                <a:ea typeface="Meiryo UI" panose="020B0604030504040204" pitchFamily="50" charset="-128"/>
              </a:rPr>
              <a:t>　</a:t>
            </a:r>
            <a:r>
              <a:rPr lang="ja-JP" altLang="en-US" sz="2400" dirty="0" smtClean="0">
                <a:latin typeface="Meiryo UI" panose="020B0604030504040204" pitchFamily="50" charset="-128"/>
                <a:ea typeface="Meiryo UI" panose="020B0604030504040204" pitchFamily="50" charset="-128"/>
              </a:rPr>
              <a:t>薬物</a:t>
            </a:r>
            <a:r>
              <a:rPr lang="ja-JP" altLang="en-US" sz="2400" dirty="0">
                <a:latin typeface="Meiryo UI" panose="020B0604030504040204" pitchFamily="50" charset="-128"/>
                <a:ea typeface="Meiryo UI" panose="020B0604030504040204" pitchFamily="50" charset="-128"/>
              </a:rPr>
              <a:t>の使用による）</a:t>
            </a:r>
          </a:p>
          <a:p>
            <a:pPr marL="0" indent="0">
              <a:buNone/>
            </a:pPr>
            <a:endParaRPr lang="en-US" altLang="ja-JP" sz="2400" dirty="0" smtClean="0">
              <a:latin typeface="Meiryo UI" panose="020B0604030504040204" pitchFamily="50" charset="-128"/>
              <a:ea typeface="Meiryo UI" panose="020B0604030504040204" pitchFamily="50" charset="-128"/>
            </a:endParaRPr>
          </a:p>
          <a:p>
            <a:pPr marL="0" indent="0">
              <a:buNone/>
            </a:pPr>
            <a:r>
              <a:rPr lang="ja-JP" altLang="en-US" sz="2400" dirty="0" smtClean="0">
                <a:latin typeface="Meiryo UI" panose="020B0604030504040204" pitchFamily="50" charset="-128"/>
                <a:ea typeface="Meiryo UI" panose="020B0604030504040204" pitchFamily="50" charset="-128"/>
              </a:rPr>
              <a:t>＊</a:t>
            </a:r>
            <a:r>
              <a:rPr lang="en-US" altLang="ja-JP" sz="2400" u="sng" dirty="0" smtClean="0">
                <a:latin typeface="Meiryo UI" panose="020B0604030504040204" pitchFamily="50" charset="-128"/>
                <a:ea typeface="Meiryo UI" panose="020B0604030504040204" pitchFamily="50" charset="-128"/>
              </a:rPr>
              <a:t>1970</a:t>
            </a:r>
            <a:r>
              <a:rPr lang="ja-JP" altLang="en-US" sz="2400" u="sng" dirty="0">
                <a:latin typeface="Meiryo UI" panose="020B0604030504040204" pitchFamily="50" charset="-128"/>
                <a:ea typeface="Meiryo UI" panose="020B0604030504040204" pitchFamily="50" charset="-128"/>
              </a:rPr>
              <a:t>～</a:t>
            </a:r>
            <a:r>
              <a:rPr lang="en-US" altLang="ja-JP" sz="2400" u="sng" dirty="0">
                <a:latin typeface="Meiryo UI" panose="020B0604030504040204" pitchFamily="50" charset="-128"/>
                <a:ea typeface="Meiryo UI" panose="020B0604030504040204" pitchFamily="50" charset="-128"/>
              </a:rPr>
              <a:t>1980</a:t>
            </a:r>
            <a:r>
              <a:rPr lang="ja-JP" altLang="en-US" sz="2400" u="sng" dirty="0">
                <a:latin typeface="Meiryo UI" panose="020B0604030504040204" pitchFamily="50" charset="-128"/>
                <a:ea typeface="Meiryo UI" panose="020B0604030504040204" pitchFamily="50" charset="-128"/>
              </a:rPr>
              <a:t>年代</a:t>
            </a:r>
            <a:r>
              <a:rPr lang="ja-JP" altLang="en-US" sz="2400" dirty="0">
                <a:latin typeface="Meiryo UI" panose="020B0604030504040204" pitchFamily="50" charset="-128"/>
                <a:ea typeface="Meiryo UI" panose="020B0604030504040204" pitchFamily="50" charset="-128"/>
              </a:rPr>
              <a:t>にはさまざまな競技種目に薬物使用が蔓延していた</a:t>
            </a:r>
          </a:p>
          <a:p>
            <a:endParaRPr kumimoji="1"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17904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9199" y="911116"/>
            <a:ext cx="3556974" cy="5437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テキスト ボックス 1"/>
          <p:cNvSpPr txBox="1"/>
          <p:nvPr/>
        </p:nvSpPr>
        <p:spPr>
          <a:xfrm>
            <a:off x="5785227" y="6348849"/>
            <a:ext cx="3035245" cy="307777"/>
          </a:xfrm>
          <a:prstGeom prst="rect">
            <a:avLst/>
          </a:prstGeom>
          <a:noFill/>
        </p:spPr>
        <p:txBody>
          <a:bodyPr wrap="square" rtlCol="0">
            <a:spAutoFit/>
          </a:bodyPr>
          <a:lstStyle/>
          <a:p>
            <a:pPr algn="r"/>
            <a:r>
              <a:rPr kumimoji="1" lang="en-US" altLang="ja-JP" sz="1400" dirty="0" smtClean="0"/>
              <a:t>2009</a:t>
            </a:r>
            <a:r>
              <a:rPr kumimoji="1" lang="ja-JP" altLang="en-US" sz="1400" dirty="0" smtClean="0"/>
              <a:t>年</a:t>
            </a:r>
            <a:r>
              <a:rPr kumimoji="1" lang="en-US" altLang="ja-JP" sz="1400" dirty="0" smtClean="0"/>
              <a:t>11</a:t>
            </a:r>
            <a:r>
              <a:rPr kumimoji="1" lang="ja-JP" altLang="en-US" sz="1400" dirty="0" smtClean="0"/>
              <a:t>月　朝日新聞</a:t>
            </a:r>
            <a:endParaRPr kumimoji="1" lang="ja-JP" altLang="en-US" sz="1400" dirty="0"/>
          </a:p>
        </p:txBody>
      </p:sp>
      <p:sp>
        <p:nvSpPr>
          <p:cNvPr id="3" name="正方形/長方形 2"/>
          <p:cNvSpPr/>
          <p:nvPr/>
        </p:nvSpPr>
        <p:spPr>
          <a:xfrm>
            <a:off x="323528" y="430504"/>
            <a:ext cx="5062076" cy="5909310"/>
          </a:xfrm>
          <a:prstGeom prst="rect">
            <a:avLst/>
          </a:prstGeom>
        </p:spPr>
        <p:txBody>
          <a:bodyPr wrap="square">
            <a:spAutoFit/>
          </a:bodyPr>
          <a:lstStyle/>
          <a:p>
            <a:r>
              <a:rPr lang="ja-JP" altLang="en-US" b="1" dirty="0">
                <a:latin typeface="Meiryo UI" panose="020B0604030504040204" pitchFamily="50" charset="-128"/>
                <a:ea typeface="Meiryo UI" panose="020B0604030504040204" pitchFamily="50" charset="-128"/>
              </a:rPr>
              <a:t>幻の世界新９秒７９</a:t>
            </a:r>
          </a:p>
          <a:p>
            <a:r>
              <a:rPr lang="ja-JP" altLang="en-US" dirty="0">
                <a:latin typeface="Meiryo UI" panose="020B0604030504040204" pitchFamily="50" charset="-128"/>
                <a:ea typeface="Meiryo UI" panose="020B0604030504040204" pitchFamily="50" charset="-128"/>
              </a:rPr>
              <a:t>スーパースターの</a:t>
            </a:r>
            <a:r>
              <a:rPr lang="ja-JP" altLang="en-US" dirty="0" smtClean="0">
                <a:latin typeface="Meiryo UI" panose="020B0604030504040204" pitchFamily="50" charset="-128"/>
                <a:ea typeface="Meiryo UI" panose="020B0604030504040204" pitchFamily="50" charset="-128"/>
              </a:rPr>
              <a:t>ドーピング</a:t>
            </a:r>
            <a:endParaRPr lang="en-US" altLang="ja-JP" dirty="0" smtClean="0">
              <a:latin typeface="Meiryo UI" panose="020B0604030504040204" pitchFamily="50" charset="-128"/>
              <a:ea typeface="Meiryo UI" panose="020B0604030504040204" pitchFamily="50" charset="-128"/>
            </a:endParaRPr>
          </a:p>
          <a:p>
            <a:endParaRPr lang="en-US" altLang="ja-JP" dirty="0" smtClean="0">
              <a:latin typeface="Meiryo UI" panose="020B0604030504040204" pitchFamily="50" charset="-128"/>
              <a:ea typeface="Meiryo UI" panose="020B0604030504040204" pitchFamily="50" charset="-128"/>
            </a:endParaRPr>
          </a:p>
          <a:p>
            <a:pPr marL="285750" indent="-285750">
              <a:buClr>
                <a:srgbClr val="00B050"/>
              </a:buClr>
              <a:buFont typeface="Wingdings" panose="05000000000000000000" pitchFamily="2" charset="2"/>
              <a:buChar char="u"/>
            </a:pPr>
            <a:r>
              <a:rPr lang="en-US" altLang="ja-JP" u="sng" dirty="0" smtClean="0">
                <a:latin typeface="Meiryo UI" panose="020B0604030504040204" pitchFamily="50" charset="-128"/>
                <a:ea typeface="Meiryo UI" panose="020B0604030504040204" pitchFamily="50" charset="-128"/>
              </a:rPr>
              <a:t>1988</a:t>
            </a:r>
            <a:r>
              <a:rPr lang="ja-JP" altLang="en-US" u="sng" dirty="0" smtClean="0">
                <a:latin typeface="Meiryo UI" panose="020B0604030504040204" pitchFamily="50" charset="-128"/>
                <a:ea typeface="Meiryo UI" panose="020B0604030504040204" pitchFamily="50" charset="-128"/>
              </a:rPr>
              <a:t>年</a:t>
            </a:r>
            <a:r>
              <a:rPr lang="ja-JP" altLang="en-US" u="sng" dirty="0">
                <a:latin typeface="Meiryo UI" panose="020B0604030504040204" pitchFamily="50" charset="-128"/>
                <a:ea typeface="Meiryo UI" panose="020B0604030504040204" pitchFamily="50" charset="-128"/>
              </a:rPr>
              <a:t>ソウル五輪の陸上</a:t>
            </a:r>
            <a:r>
              <a:rPr lang="ja-JP" altLang="en-US" u="sng" dirty="0" smtClean="0">
                <a:latin typeface="Meiryo UI" panose="020B0604030504040204" pitchFamily="50" charset="-128"/>
                <a:ea typeface="Meiryo UI" panose="020B0604030504040204" pitchFamily="50" charset="-128"/>
              </a:rPr>
              <a:t>男子</a:t>
            </a:r>
            <a:r>
              <a:rPr lang="en-US" altLang="ja-JP" u="sng" dirty="0" smtClean="0">
                <a:latin typeface="Meiryo UI" panose="020B0604030504040204" pitchFamily="50" charset="-128"/>
                <a:ea typeface="Meiryo UI" panose="020B0604030504040204" pitchFamily="50" charset="-128"/>
              </a:rPr>
              <a:t>100</a:t>
            </a:r>
            <a:r>
              <a:rPr lang="ja-JP" altLang="en-US" u="sng" dirty="0" smtClean="0">
                <a:latin typeface="Meiryo UI" panose="020B0604030504040204" pitchFamily="50" charset="-128"/>
                <a:ea typeface="Meiryo UI" panose="020B0604030504040204" pitchFamily="50" charset="-128"/>
              </a:rPr>
              <a:t>メートルで</a:t>
            </a:r>
            <a:r>
              <a:rPr lang="en-US" altLang="ja-JP" u="sng" dirty="0" smtClean="0">
                <a:latin typeface="Meiryo UI" panose="020B0604030504040204" pitchFamily="50" charset="-128"/>
                <a:ea typeface="Meiryo UI" panose="020B0604030504040204" pitchFamily="50" charset="-128"/>
              </a:rPr>
              <a:t>9</a:t>
            </a:r>
            <a:r>
              <a:rPr lang="ja-JP" altLang="en-US" u="sng" dirty="0" smtClean="0">
                <a:latin typeface="Meiryo UI" panose="020B0604030504040204" pitchFamily="50" charset="-128"/>
                <a:ea typeface="Meiryo UI" panose="020B0604030504040204" pitchFamily="50" charset="-128"/>
              </a:rPr>
              <a:t>秒</a:t>
            </a:r>
            <a:r>
              <a:rPr lang="en-US" altLang="ja-JP" u="sng" dirty="0" smtClean="0">
                <a:latin typeface="Meiryo UI" panose="020B0604030504040204" pitchFamily="50" charset="-128"/>
                <a:ea typeface="Meiryo UI" panose="020B0604030504040204" pitchFamily="50" charset="-128"/>
              </a:rPr>
              <a:t>79</a:t>
            </a:r>
            <a:r>
              <a:rPr lang="ja-JP" altLang="en-US" u="sng" dirty="0" smtClean="0">
                <a:latin typeface="Meiryo UI" panose="020B0604030504040204" pitchFamily="50" charset="-128"/>
                <a:ea typeface="Meiryo UI" panose="020B0604030504040204" pitchFamily="50" charset="-128"/>
              </a:rPr>
              <a:t>を</a:t>
            </a:r>
            <a:r>
              <a:rPr lang="ja-JP" altLang="en-US" u="sng" dirty="0">
                <a:latin typeface="Meiryo UI" panose="020B0604030504040204" pitchFamily="50" charset="-128"/>
                <a:ea typeface="Meiryo UI" panose="020B0604030504040204" pitchFamily="50" charset="-128"/>
              </a:rPr>
              <a:t>マークした</a:t>
            </a:r>
            <a:r>
              <a:rPr lang="ja-JP" altLang="en-US" u="sng" dirty="0">
                <a:solidFill>
                  <a:srgbClr val="FF0000"/>
                </a:solidFill>
                <a:latin typeface="Meiryo UI" panose="020B0604030504040204" pitchFamily="50" charset="-128"/>
                <a:ea typeface="Meiryo UI" panose="020B0604030504040204" pitchFamily="50" charset="-128"/>
              </a:rPr>
              <a:t>ベン・ジョンソン</a:t>
            </a:r>
            <a:r>
              <a:rPr lang="ja-JP" altLang="en-US" u="sng" dirty="0">
                <a:latin typeface="Meiryo UI" panose="020B0604030504040204" pitchFamily="50" charset="-128"/>
                <a:ea typeface="Meiryo UI" panose="020B0604030504040204" pitchFamily="50" charset="-128"/>
              </a:rPr>
              <a:t>（カナダ</a:t>
            </a:r>
            <a:r>
              <a:rPr lang="ja-JP" altLang="en-US" u="sng" dirty="0" smtClean="0">
                <a:latin typeface="Meiryo UI" panose="020B0604030504040204" pitchFamily="50" charset="-128"/>
                <a:ea typeface="Meiryo UI" panose="020B0604030504040204" pitchFamily="50" charset="-128"/>
              </a:rPr>
              <a:t>）</a:t>
            </a:r>
            <a:endParaRPr lang="en-US" altLang="ja-JP" u="sng" dirty="0" smtClean="0">
              <a:latin typeface="Meiryo UI" panose="020B0604030504040204" pitchFamily="50" charset="-128"/>
              <a:ea typeface="Meiryo UI" panose="020B0604030504040204" pitchFamily="50" charset="-128"/>
            </a:endParaRPr>
          </a:p>
          <a:p>
            <a:pPr>
              <a:buClr>
                <a:srgbClr val="00B050"/>
              </a:buClr>
            </a:pPr>
            <a:r>
              <a:rPr lang="ja-JP" altLang="en-US" dirty="0" smtClean="0">
                <a:latin typeface="Meiryo UI" panose="020B0604030504040204" pitchFamily="50" charset="-128"/>
                <a:ea typeface="Meiryo UI" panose="020B0604030504040204" pitchFamily="50" charset="-128"/>
              </a:rPr>
              <a:t>　レース後</a:t>
            </a:r>
            <a:r>
              <a:rPr lang="ja-JP" altLang="en-US" dirty="0">
                <a:latin typeface="Meiryo UI" panose="020B0604030504040204" pitchFamily="50" charset="-128"/>
                <a:ea typeface="Meiryo UI" panose="020B0604030504040204" pitchFamily="50" charset="-128"/>
              </a:rPr>
              <a:t>、筋肉増強剤の使用が発覚。金メダルを剝奪（はくだつ）され</a:t>
            </a:r>
            <a:r>
              <a:rPr lang="ja-JP" altLang="en-US" dirty="0" smtClean="0">
                <a:latin typeface="Meiryo UI" panose="020B0604030504040204" pitchFamily="50" charset="-128"/>
                <a:ea typeface="Meiryo UI" panose="020B0604030504040204" pitchFamily="50" charset="-128"/>
              </a:rPr>
              <a:t>、</a:t>
            </a:r>
            <a:r>
              <a:rPr lang="en-US" altLang="ja-JP" dirty="0" smtClean="0">
                <a:latin typeface="Meiryo UI" panose="020B0604030504040204" pitchFamily="50" charset="-128"/>
                <a:ea typeface="Meiryo UI" panose="020B0604030504040204" pitchFamily="50" charset="-128"/>
              </a:rPr>
              <a:t>2</a:t>
            </a:r>
            <a:r>
              <a:rPr lang="ja-JP" altLang="en-US" dirty="0" smtClean="0">
                <a:latin typeface="Meiryo UI" panose="020B0604030504040204" pitchFamily="50" charset="-128"/>
                <a:ea typeface="Meiryo UI" panose="020B0604030504040204" pitchFamily="50" charset="-128"/>
              </a:rPr>
              <a:t>年間</a:t>
            </a:r>
            <a:r>
              <a:rPr lang="ja-JP" altLang="en-US" dirty="0">
                <a:latin typeface="Meiryo UI" panose="020B0604030504040204" pitchFamily="50" charset="-128"/>
                <a:ea typeface="Meiryo UI" panose="020B0604030504040204" pitchFamily="50" charset="-128"/>
              </a:rPr>
              <a:t>出場停止の処分になった</a:t>
            </a:r>
            <a:r>
              <a:rPr lang="ja-JP" altLang="en-US" dirty="0" smtClean="0">
                <a:latin typeface="Meiryo UI" panose="020B0604030504040204" pitchFamily="50" charset="-128"/>
                <a:ea typeface="Meiryo UI" panose="020B0604030504040204" pitchFamily="50" charset="-128"/>
              </a:rPr>
              <a:t>。</a:t>
            </a:r>
            <a:r>
              <a:rPr lang="en-US" altLang="ja-JP" dirty="0" smtClean="0">
                <a:latin typeface="Meiryo UI" panose="020B0604030504040204" pitchFamily="50" charset="-128"/>
                <a:ea typeface="Meiryo UI" panose="020B0604030504040204" pitchFamily="50" charset="-128"/>
              </a:rPr>
              <a:t>93</a:t>
            </a:r>
            <a:r>
              <a:rPr lang="ja-JP" altLang="en-US" dirty="0" smtClean="0">
                <a:latin typeface="Meiryo UI" panose="020B0604030504040204" pitchFamily="50" charset="-128"/>
                <a:ea typeface="Meiryo UI" panose="020B0604030504040204" pitchFamily="50" charset="-128"/>
              </a:rPr>
              <a:t>年</a:t>
            </a:r>
            <a:r>
              <a:rPr lang="ja-JP" altLang="en-US" dirty="0">
                <a:latin typeface="Meiryo UI" panose="020B0604030504040204" pitchFamily="50" charset="-128"/>
                <a:ea typeface="Meiryo UI" panose="020B0604030504040204" pitchFamily="50" charset="-128"/>
              </a:rPr>
              <a:t>には再び違反が見つかり、永久資格停止処分になった</a:t>
            </a:r>
            <a:r>
              <a:rPr lang="ja-JP" altLang="en-US" dirty="0" smtClean="0">
                <a:latin typeface="Meiryo UI" panose="020B0604030504040204" pitchFamily="50" charset="-128"/>
                <a:ea typeface="Meiryo UI" panose="020B0604030504040204" pitchFamily="50" charset="-128"/>
              </a:rPr>
              <a:t>。</a:t>
            </a:r>
            <a:endParaRPr lang="en-US" altLang="ja-JP" dirty="0" smtClean="0">
              <a:latin typeface="Meiryo UI" panose="020B0604030504040204" pitchFamily="50" charset="-128"/>
              <a:ea typeface="Meiryo UI" panose="020B0604030504040204" pitchFamily="50" charset="-128"/>
            </a:endParaRPr>
          </a:p>
          <a:p>
            <a:pPr>
              <a:buClr>
                <a:srgbClr val="00B050"/>
              </a:buClr>
            </a:pPr>
            <a:endParaRPr lang="en-US" altLang="ja-JP" dirty="0" smtClean="0">
              <a:latin typeface="Meiryo UI" panose="020B0604030504040204" pitchFamily="50" charset="-128"/>
              <a:ea typeface="Meiryo UI" panose="020B0604030504040204" pitchFamily="50" charset="-128"/>
            </a:endParaRPr>
          </a:p>
          <a:p>
            <a:pPr marL="285750" indent="-285750">
              <a:buClr>
                <a:srgbClr val="00B050"/>
              </a:buClr>
              <a:buFont typeface="Wingdings" panose="05000000000000000000" pitchFamily="2" charset="2"/>
              <a:buChar char="u"/>
            </a:pPr>
            <a:r>
              <a:rPr lang="ja-JP" altLang="en-US" u="sng" dirty="0" smtClean="0">
                <a:latin typeface="Meiryo UI" panose="020B0604030504040204" pitchFamily="50" charset="-128"/>
                <a:ea typeface="Meiryo UI" panose="020B0604030504040204" pitchFamily="50" charset="-128"/>
              </a:rPr>
              <a:t>アルゼンチン</a:t>
            </a:r>
            <a:r>
              <a:rPr lang="ja-JP" altLang="en-US" u="sng" dirty="0">
                <a:latin typeface="Meiryo UI" panose="020B0604030504040204" pitchFamily="50" charset="-128"/>
                <a:ea typeface="Meiryo UI" panose="020B0604030504040204" pitchFamily="50" charset="-128"/>
              </a:rPr>
              <a:t>のサッカー選手、</a:t>
            </a:r>
            <a:r>
              <a:rPr lang="ja-JP" altLang="en-US" u="sng" dirty="0">
                <a:solidFill>
                  <a:srgbClr val="FF0000"/>
                </a:solidFill>
                <a:latin typeface="Meiryo UI" panose="020B0604030504040204" pitchFamily="50" charset="-128"/>
                <a:ea typeface="Meiryo UI" panose="020B0604030504040204" pitchFamily="50" charset="-128"/>
              </a:rPr>
              <a:t>ディエゴ・</a:t>
            </a:r>
            <a:r>
              <a:rPr lang="ja-JP" altLang="en-US" u="sng" dirty="0" smtClean="0">
                <a:solidFill>
                  <a:srgbClr val="FF0000"/>
                </a:solidFill>
                <a:latin typeface="Meiryo UI" panose="020B0604030504040204" pitchFamily="50" charset="-128"/>
                <a:ea typeface="Meiryo UI" panose="020B0604030504040204" pitchFamily="50" charset="-128"/>
              </a:rPr>
              <a:t>マラドーナ</a:t>
            </a:r>
            <a:endParaRPr lang="en-US" altLang="ja-JP" u="sng" dirty="0" smtClean="0">
              <a:solidFill>
                <a:srgbClr val="FF0000"/>
              </a:solidFill>
              <a:latin typeface="Meiryo UI" panose="020B0604030504040204" pitchFamily="50" charset="-128"/>
              <a:ea typeface="Meiryo UI" panose="020B0604030504040204" pitchFamily="50" charset="-128"/>
            </a:endParaRPr>
          </a:p>
          <a:p>
            <a:pPr>
              <a:buClr>
                <a:srgbClr val="00B050"/>
              </a:buClr>
            </a:pPr>
            <a:r>
              <a:rPr lang="ja-JP" altLang="en-US" dirty="0" smtClean="0">
                <a:latin typeface="Meiryo UI" panose="020B0604030504040204" pitchFamily="50" charset="-128"/>
                <a:ea typeface="Meiryo UI" panose="020B0604030504040204" pitchFamily="50" charset="-128"/>
              </a:rPr>
              <a:t>　</a:t>
            </a:r>
            <a:r>
              <a:rPr lang="en-US" altLang="ja-JP" dirty="0" smtClean="0">
                <a:latin typeface="Meiryo UI" panose="020B0604030504040204" pitchFamily="50" charset="-128"/>
                <a:ea typeface="Meiryo UI" panose="020B0604030504040204" pitchFamily="50" charset="-128"/>
              </a:rPr>
              <a:t>94</a:t>
            </a:r>
            <a:r>
              <a:rPr lang="ja-JP" altLang="en-US" dirty="0" smtClean="0">
                <a:latin typeface="Meiryo UI" panose="020B0604030504040204" pitchFamily="50" charset="-128"/>
                <a:ea typeface="Meiryo UI" panose="020B0604030504040204" pitchFamily="50" charset="-128"/>
              </a:rPr>
              <a:t>年</a:t>
            </a:r>
            <a:r>
              <a:rPr lang="ja-JP" altLang="en-US" dirty="0">
                <a:latin typeface="Meiryo UI" panose="020B0604030504040204" pitchFamily="50" charset="-128"/>
                <a:ea typeface="Meiryo UI" panose="020B0604030504040204" pitchFamily="50" charset="-128"/>
              </a:rPr>
              <a:t>アメリカＷ杯の１次リーグで、興奮剤</a:t>
            </a:r>
            <a:r>
              <a:rPr lang="ja-JP" altLang="en-US" dirty="0" smtClean="0">
                <a:latin typeface="Meiryo UI" panose="020B0604030504040204" pitchFamily="50" charset="-128"/>
                <a:ea typeface="Meiryo UI" panose="020B0604030504040204" pitchFamily="50" charset="-128"/>
              </a:rPr>
              <a:t>など</a:t>
            </a:r>
            <a:r>
              <a:rPr lang="en-US" altLang="ja-JP" dirty="0" smtClean="0">
                <a:latin typeface="Meiryo UI" panose="020B0604030504040204" pitchFamily="50" charset="-128"/>
                <a:ea typeface="Meiryo UI" panose="020B0604030504040204" pitchFamily="50" charset="-128"/>
              </a:rPr>
              <a:t>5</a:t>
            </a:r>
            <a:r>
              <a:rPr lang="ja-JP" altLang="en-US" dirty="0" smtClean="0">
                <a:latin typeface="Meiryo UI" panose="020B0604030504040204" pitchFamily="50" charset="-128"/>
                <a:ea typeface="Meiryo UI" panose="020B0604030504040204" pitchFamily="50" charset="-128"/>
              </a:rPr>
              <a:t>種類</a:t>
            </a:r>
            <a:r>
              <a:rPr lang="ja-JP" altLang="en-US" dirty="0">
                <a:latin typeface="Meiryo UI" panose="020B0604030504040204" pitchFamily="50" charset="-128"/>
                <a:ea typeface="Meiryo UI" panose="020B0604030504040204" pitchFamily="50" charset="-128"/>
              </a:rPr>
              <a:t>の禁止薬物の使用が見つかった。エースを失ったチームは、決勝トーナメント１回戦で敗退した</a:t>
            </a:r>
            <a:r>
              <a:rPr lang="ja-JP" altLang="en-US" dirty="0" smtClean="0">
                <a:latin typeface="Meiryo UI" panose="020B0604030504040204" pitchFamily="50" charset="-128"/>
                <a:ea typeface="Meiryo UI" panose="020B0604030504040204" pitchFamily="50" charset="-128"/>
              </a:rPr>
              <a:t>。</a:t>
            </a:r>
            <a:endParaRPr lang="en-US" altLang="ja-JP" dirty="0" smtClean="0">
              <a:latin typeface="Meiryo UI" panose="020B0604030504040204" pitchFamily="50" charset="-128"/>
              <a:ea typeface="Meiryo UI" panose="020B0604030504040204" pitchFamily="50" charset="-128"/>
            </a:endParaRPr>
          </a:p>
          <a:p>
            <a:pPr>
              <a:buClr>
                <a:srgbClr val="00B050"/>
              </a:buClr>
            </a:pPr>
            <a:endParaRPr lang="en-US" altLang="ja-JP" dirty="0" smtClean="0">
              <a:latin typeface="Meiryo UI" panose="020B0604030504040204" pitchFamily="50" charset="-128"/>
              <a:ea typeface="Meiryo UI" panose="020B0604030504040204" pitchFamily="50" charset="-128"/>
            </a:endParaRPr>
          </a:p>
          <a:p>
            <a:pPr marL="285750" indent="-285750">
              <a:buClr>
                <a:srgbClr val="00B050"/>
              </a:buClr>
              <a:buFont typeface="Wingdings" panose="05000000000000000000" pitchFamily="2" charset="2"/>
              <a:buChar char="u"/>
            </a:pPr>
            <a:r>
              <a:rPr lang="ja-JP" altLang="en-US" u="sng" dirty="0" smtClean="0">
                <a:latin typeface="Meiryo UI" panose="020B0604030504040204" pitchFamily="50" charset="-128"/>
                <a:ea typeface="Meiryo UI" panose="020B0604030504040204" pitchFamily="50" charset="-128"/>
              </a:rPr>
              <a:t>自転車</a:t>
            </a:r>
            <a:r>
              <a:rPr lang="ja-JP" altLang="en-US" u="sng" dirty="0">
                <a:latin typeface="Meiryo UI" panose="020B0604030504040204" pitchFamily="50" charset="-128"/>
                <a:ea typeface="Meiryo UI" panose="020B0604030504040204" pitchFamily="50" charset="-128"/>
              </a:rPr>
              <a:t>ロードレースのツール・ド・フランス</a:t>
            </a:r>
            <a:r>
              <a:rPr lang="ja-JP" altLang="en-US" u="sng" dirty="0" smtClean="0">
                <a:latin typeface="Meiryo UI" panose="020B0604030504040204" pitchFamily="50" charset="-128"/>
                <a:ea typeface="Meiryo UI" panose="020B0604030504040204" pitchFamily="50" charset="-128"/>
              </a:rPr>
              <a:t>で</a:t>
            </a:r>
            <a:r>
              <a:rPr lang="en-US" altLang="ja-JP" u="sng" dirty="0" smtClean="0">
                <a:latin typeface="Meiryo UI" panose="020B0604030504040204" pitchFamily="50" charset="-128"/>
                <a:ea typeface="Meiryo UI" panose="020B0604030504040204" pitchFamily="50" charset="-128"/>
              </a:rPr>
              <a:t>99</a:t>
            </a:r>
            <a:r>
              <a:rPr lang="ja-JP" altLang="en-US" u="sng" dirty="0" smtClean="0">
                <a:latin typeface="Meiryo UI" panose="020B0604030504040204" pitchFamily="50" charset="-128"/>
                <a:ea typeface="Meiryo UI" panose="020B0604030504040204" pitchFamily="50" charset="-128"/>
              </a:rPr>
              <a:t>年</a:t>
            </a:r>
            <a:r>
              <a:rPr lang="ja-JP" altLang="en-US" u="sng" dirty="0">
                <a:latin typeface="Meiryo UI" panose="020B0604030504040204" pitchFamily="50" charset="-128"/>
                <a:ea typeface="Meiryo UI" panose="020B0604030504040204" pitchFamily="50" charset="-128"/>
              </a:rPr>
              <a:t>から</a:t>
            </a:r>
            <a:r>
              <a:rPr lang="ja-JP" altLang="en-US" u="sng" dirty="0" smtClean="0">
                <a:latin typeface="Meiryo UI" panose="020B0604030504040204" pitchFamily="50" charset="-128"/>
                <a:ea typeface="Meiryo UI" panose="020B0604030504040204" pitchFamily="50" charset="-128"/>
              </a:rPr>
              <a:t>「</a:t>
            </a:r>
            <a:r>
              <a:rPr lang="en-US" altLang="ja-JP" u="sng" dirty="0" smtClean="0">
                <a:latin typeface="Meiryo UI" panose="020B0604030504040204" pitchFamily="50" charset="-128"/>
                <a:ea typeface="Meiryo UI" panose="020B0604030504040204" pitchFamily="50" charset="-128"/>
              </a:rPr>
              <a:t>7</a:t>
            </a:r>
            <a:r>
              <a:rPr lang="ja-JP" altLang="en-US" u="sng" dirty="0" smtClean="0">
                <a:latin typeface="Meiryo UI" panose="020B0604030504040204" pitchFamily="50" charset="-128"/>
                <a:ea typeface="Meiryo UI" panose="020B0604030504040204" pitchFamily="50" charset="-128"/>
              </a:rPr>
              <a:t>連覇</a:t>
            </a:r>
            <a:r>
              <a:rPr lang="ja-JP" altLang="en-US" u="sng" dirty="0">
                <a:latin typeface="Meiryo UI" panose="020B0604030504040204" pitchFamily="50" charset="-128"/>
                <a:ea typeface="Meiryo UI" panose="020B0604030504040204" pitchFamily="50" charset="-128"/>
              </a:rPr>
              <a:t>」した</a:t>
            </a:r>
            <a:r>
              <a:rPr lang="ja-JP" altLang="en-US" u="sng" dirty="0">
                <a:solidFill>
                  <a:srgbClr val="FF0000"/>
                </a:solidFill>
                <a:latin typeface="Meiryo UI" panose="020B0604030504040204" pitchFamily="50" charset="-128"/>
                <a:ea typeface="Meiryo UI" panose="020B0604030504040204" pitchFamily="50" charset="-128"/>
              </a:rPr>
              <a:t>ランス・アームストロング</a:t>
            </a:r>
            <a:r>
              <a:rPr lang="ja-JP" altLang="en-US" u="sng" dirty="0">
                <a:latin typeface="Meiryo UI" panose="020B0604030504040204" pitchFamily="50" charset="-128"/>
                <a:ea typeface="Meiryo UI" panose="020B0604030504040204" pitchFamily="50" charset="-128"/>
              </a:rPr>
              <a:t>（米</a:t>
            </a:r>
            <a:r>
              <a:rPr lang="ja-JP" altLang="en-US" u="sng" dirty="0" smtClean="0">
                <a:latin typeface="Meiryo UI" panose="020B0604030504040204" pitchFamily="50" charset="-128"/>
                <a:ea typeface="Meiryo UI" panose="020B0604030504040204" pitchFamily="50" charset="-128"/>
              </a:rPr>
              <a:t>）</a:t>
            </a:r>
            <a:endParaRPr lang="en-US" altLang="ja-JP" u="sng" dirty="0" smtClean="0">
              <a:latin typeface="Meiryo UI" panose="020B0604030504040204" pitchFamily="50" charset="-128"/>
              <a:ea typeface="Meiryo UI" panose="020B0604030504040204" pitchFamily="50" charset="-128"/>
            </a:endParaRPr>
          </a:p>
          <a:p>
            <a:pPr>
              <a:buClr>
                <a:srgbClr val="00B050"/>
              </a:buClr>
            </a:pPr>
            <a:r>
              <a:rPr lang="ja-JP" altLang="en-US" dirty="0" smtClean="0">
                <a:latin typeface="Meiryo UI" panose="020B0604030504040204" pitchFamily="50" charset="-128"/>
                <a:ea typeface="Meiryo UI" panose="020B0604030504040204" pitchFamily="50" charset="-128"/>
              </a:rPr>
              <a:t>　膨大</a:t>
            </a:r>
            <a:r>
              <a:rPr lang="ja-JP" altLang="en-US" dirty="0">
                <a:latin typeface="Meiryo UI" panose="020B0604030504040204" pitchFamily="50" charset="-128"/>
                <a:ea typeface="Meiryo UI" panose="020B0604030504040204" pitchFamily="50" charset="-128"/>
              </a:rPr>
              <a:t>な間接証拠や証言で逃げ道を塞がれ、持久力を向上させるエリスロポエチン（ＥＰＯ）など複数の禁止薬物の使用を認めた</a:t>
            </a:r>
            <a:r>
              <a:rPr lang="ja-JP" altLang="en-US" dirty="0" smtClean="0">
                <a:latin typeface="Meiryo UI" panose="020B0604030504040204" pitchFamily="50" charset="-128"/>
                <a:ea typeface="Meiryo UI" panose="020B0604030504040204" pitchFamily="50" charset="-128"/>
              </a:rPr>
              <a:t>。</a:t>
            </a:r>
            <a:r>
              <a:rPr lang="en-US" altLang="ja-JP" dirty="0" smtClean="0">
                <a:latin typeface="Meiryo UI" panose="020B0604030504040204" pitchFamily="50" charset="-128"/>
                <a:ea typeface="Meiryo UI" panose="020B0604030504040204" pitchFamily="50" charset="-128"/>
              </a:rPr>
              <a:t>1998</a:t>
            </a:r>
            <a:r>
              <a:rPr lang="ja-JP" altLang="en-US" dirty="0" smtClean="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8</a:t>
            </a:r>
            <a:r>
              <a:rPr lang="ja-JP" altLang="en-US" dirty="0" smtClean="0">
                <a:latin typeface="Meiryo UI" panose="020B0604030504040204" pitchFamily="50" charset="-128"/>
                <a:ea typeface="Meiryo UI" panose="020B0604030504040204" pitchFamily="50" charset="-128"/>
              </a:rPr>
              <a:t>月</a:t>
            </a:r>
            <a:r>
              <a:rPr lang="ja-JP" altLang="en-US" dirty="0">
                <a:latin typeface="Meiryo UI" panose="020B0604030504040204" pitchFamily="50" charset="-128"/>
                <a:ea typeface="Meiryo UI" panose="020B0604030504040204" pitchFamily="50" charset="-128"/>
              </a:rPr>
              <a:t>以降の全成績が抹消され、永久資格停止処分を受けた。</a:t>
            </a:r>
            <a:endParaRPr lang="ja-JP" altLang="en-US" dirty="0">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7825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2800" dirty="0" smtClean="0"/>
              <a:t>ベン・ジョンソンの告白</a:t>
            </a:r>
            <a:endParaRPr kumimoji="1" lang="ja-JP" altLang="en-US" sz="2800" dirty="0"/>
          </a:p>
        </p:txBody>
      </p:sp>
      <p:sp>
        <p:nvSpPr>
          <p:cNvPr id="3" name="正方形/長方形 2"/>
          <p:cNvSpPr/>
          <p:nvPr/>
        </p:nvSpPr>
        <p:spPr>
          <a:xfrm>
            <a:off x="611560" y="1484784"/>
            <a:ext cx="8208912" cy="4801314"/>
          </a:xfrm>
          <a:prstGeom prst="rect">
            <a:avLst/>
          </a:prstGeom>
        </p:spPr>
        <p:txBody>
          <a:bodyPr wrap="square">
            <a:spAutoFit/>
          </a:bodyPr>
          <a:lstStyle/>
          <a:p>
            <a:r>
              <a:rPr lang="ja-JP" altLang="en-US" dirty="0" smtClean="0">
                <a:latin typeface="HGS教科書体" panose="02020600000000000000" pitchFamily="18" charset="-128"/>
                <a:ea typeface="HGS教科書体" panose="02020600000000000000" pitchFamily="18" charset="-128"/>
              </a:rPr>
              <a:t>　あの</a:t>
            </a:r>
            <a:r>
              <a:rPr lang="ja-JP" altLang="en-US" dirty="0">
                <a:latin typeface="HGS教科書体" panose="02020600000000000000" pitchFamily="18" charset="-128"/>
                <a:ea typeface="HGS教科書体" panose="02020600000000000000" pitchFamily="18" charset="-128"/>
              </a:rPr>
              <a:t>レースで</a:t>
            </a:r>
            <a:r>
              <a:rPr lang="en-US" altLang="ja-JP" dirty="0">
                <a:latin typeface="HGS教科書体" panose="02020600000000000000" pitchFamily="18" charset="-128"/>
                <a:ea typeface="HGS教科書体" panose="02020600000000000000" pitchFamily="18" charset="-128"/>
              </a:rPr>
              <a:t>90</a:t>
            </a:r>
            <a:r>
              <a:rPr lang="ja-JP" altLang="en-US" dirty="0">
                <a:latin typeface="HGS教科書体" panose="02020600000000000000" pitchFamily="18" charset="-128"/>
                <a:ea typeface="HGS教科書体" panose="02020600000000000000" pitchFamily="18" charset="-128"/>
              </a:rPr>
              <a:t>メートルに到達したとき、大型スクリーンの時計が見えたんだ。</a:t>
            </a:r>
            <a:r>
              <a:rPr lang="en-US" altLang="ja-JP" dirty="0">
                <a:latin typeface="HGS教科書体" panose="02020600000000000000" pitchFamily="18" charset="-128"/>
                <a:ea typeface="HGS教科書体" panose="02020600000000000000" pitchFamily="18" charset="-128"/>
              </a:rPr>
              <a:t>9</a:t>
            </a:r>
            <a:r>
              <a:rPr lang="ja-JP" altLang="en-US" dirty="0">
                <a:latin typeface="HGS教科書体" panose="02020600000000000000" pitchFamily="18" charset="-128"/>
                <a:ea typeface="HGS教科書体" panose="02020600000000000000" pitchFamily="18" charset="-128"/>
              </a:rPr>
              <a:t>秒ちょうど。このスピードなら誰も追いつけない。だから横を見てスピードを落とした。もし落とさなければ</a:t>
            </a:r>
            <a:r>
              <a:rPr lang="en-US" altLang="ja-JP" dirty="0">
                <a:latin typeface="HGS教科書体" panose="02020600000000000000" pitchFamily="18" charset="-128"/>
                <a:ea typeface="HGS教科書体" panose="02020600000000000000" pitchFamily="18" charset="-128"/>
              </a:rPr>
              <a:t>9</a:t>
            </a:r>
            <a:r>
              <a:rPr lang="ja-JP" altLang="en-US" dirty="0">
                <a:latin typeface="HGS教科書体" panose="02020600000000000000" pitchFamily="18" charset="-128"/>
                <a:ea typeface="HGS教科書体" panose="02020600000000000000" pitchFamily="18" charset="-128"/>
              </a:rPr>
              <a:t>秒</a:t>
            </a:r>
            <a:r>
              <a:rPr lang="en-US" altLang="ja-JP" dirty="0">
                <a:latin typeface="HGS教科書体" panose="02020600000000000000" pitchFamily="18" charset="-128"/>
                <a:ea typeface="HGS教科書体" panose="02020600000000000000" pitchFamily="18" charset="-128"/>
              </a:rPr>
              <a:t>70</a:t>
            </a:r>
            <a:r>
              <a:rPr lang="ja-JP" altLang="en-US" dirty="0" err="1">
                <a:latin typeface="HGS教科書体" panose="02020600000000000000" pitchFamily="18" charset="-128"/>
                <a:ea typeface="HGS教科書体" panose="02020600000000000000" pitchFamily="18" charset="-128"/>
              </a:rPr>
              <a:t>ぐらいだっ</a:t>
            </a:r>
            <a:r>
              <a:rPr lang="ja-JP" altLang="en-US" dirty="0">
                <a:latin typeface="HGS教科書体" panose="02020600000000000000" pitchFamily="18" charset="-128"/>
                <a:ea typeface="HGS教科書体" panose="02020600000000000000" pitchFamily="18" charset="-128"/>
              </a:rPr>
              <a:t>たんじゃないか</a:t>
            </a:r>
            <a:r>
              <a:rPr lang="ja-JP" altLang="en-US" dirty="0" smtClean="0">
                <a:latin typeface="HGS教科書体" panose="02020600000000000000" pitchFamily="18" charset="-128"/>
                <a:ea typeface="HGS教科書体" panose="02020600000000000000" pitchFamily="18" charset="-128"/>
              </a:rPr>
              <a:t>。</a:t>
            </a:r>
            <a:endParaRPr lang="en-US" altLang="ja-JP" dirty="0" smtClean="0">
              <a:latin typeface="HGS教科書体" panose="02020600000000000000" pitchFamily="18" charset="-128"/>
              <a:ea typeface="HGS教科書体" panose="02020600000000000000" pitchFamily="18" charset="-128"/>
            </a:endParaRPr>
          </a:p>
          <a:p>
            <a:r>
              <a:rPr lang="ja-JP" altLang="en-US" dirty="0" smtClean="0">
                <a:latin typeface="HGS教科書体" panose="02020600000000000000" pitchFamily="18" charset="-128"/>
                <a:ea typeface="HGS教科書体" panose="02020600000000000000" pitchFamily="18" charset="-128"/>
              </a:rPr>
              <a:t>　</a:t>
            </a:r>
            <a:r>
              <a:rPr lang="en-US" altLang="ja-JP" dirty="0" smtClean="0">
                <a:latin typeface="HGS教科書体" panose="02020600000000000000" pitchFamily="18" charset="-128"/>
                <a:ea typeface="HGS教科書体" panose="02020600000000000000" pitchFamily="18" charset="-128"/>
              </a:rPr>
              <a:t>85</a:t>
            </a:r>
            <a:r>
              <a:rPr lang="ja-JP" altLang="en-US" dirty="0">
                <a:latin typeface="HGS教科書体" panose="02020600000000000000" pitchFamily="18" charset="-128"/>
                <a:ea typeface="HGS教科書体" panose="02020600000000000000" pitchFamily="18" charset="-128"/>
              </a:rPr>
              <a:t>年、オーストラリアで開かれた陸上ワールドカップの女子</a:t>
            </a:r>
            <a:r>
              <a:rPr lang="en-US" altLang="ja-JP" dirty="0">
                <a:latin typeface="HGS教科書体" panose="02020600000000000000" pitchFamily="18" charset="-128"/>
                <a:ea typeface="HGS教科書体" panose="02020600000000000000" pitchFamily="18" charset="-128"/>
              </a:rPr>
              <a:t>400</a:t>
            </a:r>
            <a:r>
              <a:rPr lang="ja-JP" altLang="en-US" dirty="0">
                <a:latin typeface="HGS教科書体" panose="02020600000000000000" pitchFamily="18" charset="-128"/>
                <a:ea typeface="HGS教科書体" panose="02020600000000000000" pitchFamily="18" charset="-128"/>
              </a:rPr>
              <a:t>メートルで、東ドイツのマリタ・コッホが</a:t>
            </a:r>
            <a:r>
              <a:rPr lang="en-US" altLang="ja-JP" dirty="0">
                <a:latin typeface="HGS教科書体" panose="02020600000000000000" pitchFamily="18" charset="-128"/>
                <a:ea typeface="HGS教科書体" panose="02020600000000000000" pitchFamily="18" charset="-128"/>
              </a:rPr>
              <a:t>47</a:t>
            </a:r>
            <a:r>
              <a:rPr lang="ja-JP" altLang="en-US" dirty="0">
                <a:latin typeface="HGS教科書体" panose="02020600000000000000" pitchFamily="18" charset="-128"/>
                <a:ea typeface="HGS教科書体" panose="02020600000000000000" pitchFamily="18" charset="-128"/>
              </a:rPr>
              <a:t>秒</a:t>
            </a:r>
            <a:r>
              <a:rPr lang="en-US" altLang="ja-JP" dirty="0">
                <a:latin typeface="HGS教科書体" panose="02020600000000000000" pitchFamily="18" charset="-128"/>
                <a:ea typeface="HGS教科書体" panose="02020600000000000000" pitchFamily="18" charset="-128"/>
              </a:rPr>
              <a:t>60</a:t>
            </a:r>
            <a:r>
              <a:rPr lang="ja-JP" altLang="en-US" dirty="0">
                <a:latin typeface="HGS教科書体" panose="02020600000000000000" pitchFamily="18" charset="-128"/>
                <a:ea typeface="HGS教科書体" panose="02020600000000000000" pitchFamily="18" charset="-128"/>
              </a:rPr>
              <a:t>というとてつもないタイムで走った。</a:t>
            </a:r>
            <a:r>
              <a:rPr lang="en-US" altLang="ja-JP" dirty="0">
                <a:latin typeface="HGS教科書体" panose="02020600000000000000" pitchFamily="18" charset="-128"/>
                <a:ea typeface="HGS教科書体" panose="02020600000000000000" pitchFamily="18" charset="-128"/>
              </a:rPr>
              <a:t>30</a:t>
            </a:r>
            <a:r>
              <a:rPr lang="ja-JP" altLang="en-US" dirty="0">
                <a:latin typeface="HGS教科書体" panose="02020600000000000000" pitchFamily="18" charset="-128"/>
                <a:ea typeface="HGS教科書体" panose="02020600000000000000" pitchFamily="18" charset="-128"/>
              </a:rPr>
              <a:t>年経った今も破られていない世界記録だ。私はコーチのチャーリー・フランシスと一緒にそのレースを見ていた。チャーリーは私にこう言った。「東ドイツで何が起きているかわかった」</a:t>
            </a:r>
          </a:p>
          <a:p>
            <a:r>
              <a:rPr lang="ja-JP" altLang="en-US" dirty="0" smtClean="0">
                <a:latin typeface="HGS教科書体" panose="02020600000000000000" pitchFamily="18" charset="-128"/>
                <a:ea typeface="HGS教科書体" panose="02020600000000000000" pitchFamily="18" charset="-128"/>
              </a:rPr>
              <a:t>　チャーリー</a:t>
            </a:r>
            <a:r>
              <a:rPr lang="ja-JP" altLang="en-US" dirty="0">
                <a:latin typeface="HGS教科書体" panose="02020600000000000000" pitchFamily="18" charset="-128"/>
                <a:ea typeface="HGS教科書体" panose="02020600000000000000" pitchFamily="18" charset="-128"/>
              </a:rPr>
              <a:t>はドーピングの研究を始めた。医師をチームに入れて、薬の使い方を確認した。私は週</a:t>
            </a:r>
            <a:r>
              <a:rPr lang="en-US" altLang="ja-JP" dirty="0">
                <a:latin typeface="HGS教科書体" panose="02020600000000000000" pitchFamily="18" charset="-128"/>
                <a:ea typeface="HGS教科書体" panose="02020600000000000000" pitchFamily="18" charset="-128"/>
              </a:rPr>
              <a:t>6</a:t>
            </a:r>
            <a:r>
              <a:rPr lang="ja-JP" altLang="en-US" dirty="0">
                <a:latin typeface="HGS教科書体" panose="02020600000000000000" pitchFamily="18" charset="-128"/>
                <a:ea typeface="HGS教科書体" panose="02020600000000000000" pitchFamily="18" charset="-128"/>
              </a:rPr>
              <a:t>日、</a:t>
            </a:r>
            <a:r>
              <a:rPr lang="en-US" altLang="ja-JP" dirty="0">
                <a:latin typeface="HGS教科書体" panose="02020600000000000000" pitchFamily="18" charset="-128"/>
                <a:ea typeface="HGS教科書体" panose="02020600000000000000" pitchFamily="18" charset="-128"/>
              </a:rPr>
              <a:t>1</a:t>
            </a:r>
            <a:r>
              <a:rPr lang="ja-JP" altLang="en-US" dirty="0">
                <a:latin typeface="HGS教科書体" panose="02020600000000000000" pitchFamily="18" charset="-128"/>
                <a:ea typeface="HGS教科書体" panose="02020600000000000000" pitchFamily="18" charset="-128"/>
              </a:rPr>
              <a:t>日</a:t>
            </a:r>
            <a:r>
              <a:rPr lang="en-US" altLang="ja-JP" dirty="0">
                <a:latin typeface="HGS教科書体" panose="02020600000000000000" pitchFamily="18" charset="-128"/>
                <a:ea typeface="HGS教科書体" panose="02020600000000000000" pitchFamily="18" charset="-128"/>
              </a:rPr>
              <a:t>4</a:t>
            </a:r>
            <a:r>
              <a:rPr lang="ja-JP" altLang="en-US" dirty="0">
                <a:latin typeface="HGS教科書体" panose="02020600000000000000" pitchFamily="18" charset="-128"/>
                <a:ea typeface="HGS教科書体" panose="02020600000000000000" pitchFamily="18" charset="-128"/>
              </a:rPr>
              <a:t>～</a:t>
            </a:r>
            <a:r>
              <a:rPr lang="en-US" altLang="ja-JP" dirty="0">
                <a:latin typeface="HGS教科書体" panose="02020600000000000000" pitchFamily="18" charset="-128"/>
                <a:ea typeface="HGS教科書体" panose="02020600000000000000" pitchFamily="18" charset="-128"/>
              </a:rPr>
              <a:t>5</a:t>
            </a:r>
            <a:r>
              <a:rPr lang="ja-JP" altLang="en-US" dirty="0">
                <a:latin typeface="HGS教科書体" panose="02020600000000000000" pitchFamily="18" charset="-128"/>
                <a:ea typeface="HGS教科書体" panose="02020600000000000000" pitchFamily="18" charset="-128"/>
              </a:rPr>
              <a:t>時間の練習をしていた。とてもきつい練習で、体を回復させるため、もっとトレーニングするために薬を使い始めた。（筋肉増強剤のスタノゾロールが含まれる）ウィンストロールＶを</a:t>
            </a:r>
            <a:r>
              <a:rPr lang="en-US" altLang="ja-JP" dirty="0">
                <a:latin typeface="HGS教科書体" panose="02020600000000000000" pitchFamily="18" charset="-128"/>
                <a:ea typeface="HGS教科書体" panose="02020600000000000000" pitchFamily="18" charset="-128"/>
              </a:rPr>
              <a:t>5</a:t>
            </a:r>
            <a:r>
              <a:rPr lang="ja-JP" altLang="en-US" dirty="0">
                <a:latin typeface="HGS教科書体" panose="02020600000000000000" pitchFamily="18" charset="-128"/>
                <a:ea typeface="HGS教科書体" panose="02020600000000000000" pitchFamily="18" charset="-128"/>
              </a:rPr>
              <a:t>ミリグラムだ。効果はもちろんあった。何年間も毎日のように練習することは不可能だ。人間は機械じゃない。痛みも出てくる。回復を助けるために薬を使い、さらに練習する。検査で陽性が出るリスクはコーチや医師が心配すればいいことで、私は考えなかった</a:t>
            </a:r>
            <a:r>
              <a:rPr lang="ja-JP" altLang="en-US" dirty="0" smtClean="0">
                <a:latin typeface="HGS教科書体" panose="02020600000000000000" pitchFamily="18" charset="-128"/>
                <a:ea typeface="HGS教科書体" panose="02020600000000000000" pitchFamily="18" charset="-128"/>
              </a:rPr>
              <a:t>。</a:t>
            </a:r>
            <a:endParaRPr lang="en-US" altLang="ja-JP" dirty="0" smtClean="0">
              <a:latin typeface="HGS教科書体" panose="02020600000000000000" pitchFamily="18" charset="-128"/>
              <a:ea typeface="HGS教科書体" panose="02020600000000000000" pitchFamily="18" charset="-128"/>
            </a:endParaRPr>
          </a:p>
          <a:p>
            <a:pPr algn="r"/>
            <a:r>
              <a:rPr lang="en-US" altLang="ja-JP" dirty="0">
                <a:latin typeface="HGS教科書体" panose="02020600000000000000" pitchFamily="18" charset="-128"/>
                <a:ea typeface="HGS教科書体" panose="02020600000000000000" pitchFamily="18" charset="-128"/>
              </a:rPr>
              <a:t>http://digital.asahi.com/olympics/2016/special/doping/3/</a:t>
            </a:r>
            <a:endParaRPr lang="ja-JP" altLang="en-US" dirty="0">
              <a:effectLst/>
              <a:latin typeface="HGS教科書体" panose="02020600000000000000" pitchFamily="18" charset="-128"/>
              <a:ea typeface="HGS教科書体" panose="02020600000000000000" pitchFamily="18" charset="-128"/>
            </a:endParaRPr>
          </a:p>
        </p:txBody>
      </p:sp>
    </p:spTree>
    <p:extLst>
      <p:ext uri="{BB962C8B-B14F-4D97-AF65-F5344CB8AC3E}">
        <p14:creationId xmlns:p14="http://schemas.microsoft.com/office/powerpoint/2010/main" val="1258165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p:txBody>
          <a:bodyPr/>
          <a:lstStyle/>
          <a:p>
            <a:endParaRPr kumimoji="1" lang="ja-JP"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364" y="541594"/>
            <a:ext cx="3882902" cy="5761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7266" y="541594"/>
            <a:ext cx="3845642" cy="5859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テキスト ボックス 3"/>
          <p:cNvSpPr txBox="1"/>
          <p:nvPr/>
        </p:nvSpPr>
        <p:spPr>
          <a:xfrm>
            <a:off x="179512" y="6352810"/>
            <a:ext cx="5040560" cy="307777"/>
          </a:xfrm>
          <a:prstGeom prst="rect">
            <a:avLst/>
          </a:prstGeom>
          <a:noFill/>
        </p:spPr>
        <p:txBody>
          <a:bodyPr wrap="square" rtlCol="0">
            <a:spAutoFit/>
          </a:bodyPr>
          <a:lstStyle/>
          <a:p>
            <a:r>
              <a:rPr kumimoji="1" lang="ja-JP" altLang="en-US" sz="1400" dirty="0" smtClean="0"/>
              <a:t>ソウルオリンピック（</a:t>
            </a:r>
            <a:r>
              <a:rPr kumimoji="1" lang="en-US" altLang="ja-JP" sz="1400" dirty="0" smtClean="0"/>
              <a:t>1988</a:t>
            </a:r>
            <a:r>
              <a:rPr kumimoji="1" lang="ja-JP" altLang="en-US" sz="1400" dirty="0" smtClean="0"/>
              <a:t>）　女子</a:t>
            </a:r>
            <a:r>
              <a:rPr kumimoji="1" lang="en-US" altLang="ja-JP" sz="1400" dirty="0" smtClean="0"/>
              <a:t>100m</a:t>
            </a:r>
            <a:r>
              <a:rPr kumimoji="1" lang="ja-JP" altLang="en-US" sz="1400" dirty="0" smtClean="0"/>
              <a:t>フローレンス・ジョイナー</a:t>
            </a:r>
            <a:endParaRPr kumimoji="1" lang="ja-JP" altLang="en-US" sz="1400" dirty="0"/>
          </a:p>
        </p:txBody>
      </p:sp>
      <p:sp>
        <p:nvSpPr>
          <p:cNvPr id="5" name="テキスト ボックス 4"/>
          <p:cNvSpPr txBox="1"/>
          <p:nvPr/>
        </p:nvSpPr>
        <p:spPr>
          <a:xfrm>
            <a:off x="4932040" y="6356576"/>
            <a:ext cx="3735150" cy="307777"/>
          </a:xfrm>
          <a:prstGeom prst="rect">
            <a:avLst/>
          </a:prstGeom>
          <a:noFill/>
        </p:spPr>
        <p:txBody>
          <a:bodyPr wrap="square" rtlCol="0">
            <a:spAutoFit/>
          </a:bodyPr>
          <a:lstStyle/>
          <a:p>
            <a:r>
              <a:rPr kumimoji="1" lang="ja-JP" altLang="en-US" sz="1400" dirty="0" smtClean="0"/>
              <a:t>男子</a:t>
            </a:r>
            <a:r>
              <a:rPr kumimoji="1" lang="en-US" altLang="ja-JP" sz="1400" dirty="0" smtClean="0"/>
              <a:t>100m</a:t>
            </a:r>
            <a:r>
              <a:rPr kumimoji="1" lang="ja-JP" altLang="en-US" sz="1400" dirty="0" smtClean="0"/>
              <a:t>　カール・ルイス、ベン・ジョンソン</a:t>
            </a:r>
            <a:endParaRPr kumimoji="1" lang="ja-JP" altLang="en-US" sz="1400" dirty="0"/>
          </a:p>
        </p:txBody>
      </p:sp>
      <p:sp>
        <p:nvSpPr>
          <p:cNvPr id="6" name="正方形/長方形 5"/>
          <p:cNvSpPr/>
          <p:nvPr/>
        </p:nvSpPr>
        <p:spPr>
          <a:xfrm>
            <a:off x="4960379" y="245679"/>
            <a:ext cx="3834641" cy="276999"/>
          </a:xfrm>
          <a:prstGeom prst="rect">
            <a:avLst/>
          </a:prstGeom>
        </p:spPr>
        <p:txBody>
          <a:bodyPr wrap="square">
            <a:spAutoFit/>
          </a:bodyPr>
          <a:lstStyle/>
          <a:p>
            <a:r>
              <a:rPr lang="en-US" altLang="ja-JP" sz="1200" dirty="0"/>
              <a:t>https://www.olympic.org/photos/seoul-1988/athletics</a:t>
            </a:r>
            <a:endParaRPr lang="ja-JP" altLang="en-US" sz="1200" dirty="0"/>
          </a:p>
        </p:txBody>
      </p:sp>
    </p:spTree>
    <p:extLst>
      <p:ext uri="{BB962C8B-B14F-4D97-AF65-F5344CB8AC3E}">
        <p14:creationId xmlns:p14="http://schemas.microsoft.com/office/powerpoint/2010/main" val="39858198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owner\Documents\体育理論\2014_09_09\IMG_0002.jp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927438" y="0"/>
            <a:ext cx="728912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9911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340</Words>
  <Application>Microsoft Office PowerPoint</Application>
  <PresentationFormat>画面に合わせる (4:3)</PresentationFormat>
  <Paragraphs>171</Paragraphs>
  <Slides>13</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13</vt:i4>
      </vt:variant>
    </vt:vector>
  </HeadingPairs>
  <TitlesOfParts>
    <vt:vector size="21" baseType="lpstr">
      <vt:lpstr>HGS教科書体</vt:lpstr>
      <vt:lpstr>HG丸ｺﾞｼｯｸM-PRO</vt:lpstr>
      <vt:lpstr>Meiryo UI</vt:lpstr>
      <vt:lpstr>ＭＳ Ｐゴシック</vt:lpstr>
      <vt:lpstr>Arial</vt:lpstr>
      <vt:lpstr>Calibri</vt:lpstr>
      <vt:lpstr>Wingdings</vt:lpstr>
      <vt:lpstr>Office ​​テーマ</vt:lpstr>
      <vt:lpstr>アンチ・ドーピングを通して考える①  －ドーピングについて知る</vt:lpstr>
      <vt:lpstr>PowerPoint プレゼンテーション</vt:lpstr>
      <vt:lpstr>PowerPoint プレゼンテーション</vt:lpstr>
      <vt:lpstr>ドーピングとはどのような行為の事でしょう？</vt:lpstr>
      <vt:lpstr>ドーピングの歴史</vt:lpstr>
      <vt:lpstr>PowerPoint プレゼンテーション</vt:lpstr>
      <vt:lpstr>ベン・ジョンソンの告白</vt:lpstr>
      <vt:lpstr>PowerPoint プレゼンテーション</vt:lpstr>
      <vt:lpstr>PowerPoint プレゼンテーション</vt:lpstr>
      <vt:lpstr>夏季オリンピック大会ドーピング検査実施データ （IOC Fact Sheet,2014）</vt:lpstr>
      <vt:lpstr>話し合ってみよう！</vt:lpstr>
      <vt:lpstr>ドーピングが禁止されている理由</vt:lpstr>
      <vt:lpstr>ドーピングが禁止されている理由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owner</dc:creator>
  <cp:lastModifiedBy>宮崎 明世</cp:lastModifiedBy>
  <cp:revision>22</cp:revision>
  <dcterms:created xsi:type="dcterms:W3CDTF">2014-09-09T03:14:44Z</dcterms:created>
  <dcterms:modified xsi:type="dcterms:W3CDTF">2019-02-10T06:20:15Z</dcterms:modified>
</cp:coreProperties>
</file>