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タイトル スライド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タイトルと&#10;縦書きテキスト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縦書きタイトルと&#10;縦書きテキスト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タイトルとコンテンツ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タイトルのみ" type="titleOnly">
  <p:cSld name="TITLE_ONL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セクション見出し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2 つのコンテンツ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8" name="Google Shape;38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比較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4" name="Google Shape;44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5" name="Google Shape;45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6" name="Google Shape;46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白紙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タイトル付きの&#10;コンテンツ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タイトル付きの図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ctrTitle"/>
          </p:nvPr>
        </p:nvSpPr>
        <p:spPr>
          <a:xfrm>
            <a:off x="755576" y="1772816"/>
            <a:ext cx="7772400" cy="18026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ja-JP" sz="3200">
                <a:latin typeface="Arial"/>
                <a:ea typeface="Arial"/>
                <a:cs typeface="Arial"/>
                <a:sym typeface="Arial"/>
              </a:rPr>
              <a:t>アンチ・ドーピングを通して考える②</a:t>
            </a:r>
            <a:br>
              <a:rPr lang="ja-JP" sz="3200">
                <a:latin typeface="Arial"/>
                <a:ea typeface="Arial"/>
                <a:cs typeface="Arial"/>
                <a:sym typeface="Arial"/>
              </a:rPr>
            </a:br>
            <a:br>
              <a:rPr lang="ja-JP" sz="3200">
                <a:latin typeface="Arial"/>
                <a:ea typeface="Arial"/>
                <a:cs typeface="Arial"/>
                <a:sym typeface="Arial"/>
              </a:rPr>
            </a:br>
            <a:r>
              <a:rPr lang="ja-JP" sz="3200">
                <a:latin typeface="Arial"/>
                <a:ea typeface="Arial"/>
                <a:cs typeface="Arial"/>
                <a:sym typeface="Arial"/>
              </a:rPr>
              <a:t>－スポーツのフェアとは何か</a:t>
            </a:r>
            <a:endParaRPr sz="32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/>
          <p:nvPr>
            <p:ph type="title"/>
          </p:nvPr>
        </p:nvSpPr>
        <p:spPr>
          <a:xfrm>
            <a:off x="457200" y="332656"/>
            <a:ext cx="8229600" cy="9221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ja-JP" sz="2800">
                <a:latin typeface="Arial"/>
                <a:ea typeface="Arial"/>
                <a:cs typeface="Arial"/>
                <a:sym typeface="Arial"/>
              </a:rPr>
              <a:t>復習：ドーピングの定義</a:t>
            </a:r>
            <a:endParaRPr sz="2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4"/>
          <p:cNvSpPr txBox="1"/>
          <p:nvPr>
            <p:ph idx="1" type="body"/>
          </p:nvPr>
        </p:nvSpPr>
        <p:spPr>
          <a:xfrm>
            <a:off x="457200" y="1124744"/>
            <a:ext cx="8229600" cy="51797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ja-JP" sz="2000" u="sng">
                <a:latin typeface="Arial"/>
                <a:ea typeface="Arial"/>
                <a:cs typeface="Arial"/>
                <a:sym typeface="Arial"/>
              </a:rPr>
              <a:t>世界ドーピング防止規定</a:t>
            </a:r>
            <a:r>
              <a:rPr lang="ja-JP" sz="2000">
                <a:latin typeface="Arial"/>
                <a:ea typeface="Arial"/>
                <a:cs typeface="Arial"/>
                <a:sym typeface="Arial"/>
              </a:rPr>
              <a:t>（2015.1.1改訂）　</a:t>
            </a:r>
            <a:r>
              <a:rPr lang="ja-JP" sz="20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第1条　ドーピングの定義</a:t>
            </a:r>
            <a:endParaRPr sz="20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ja-JP" sz="2000">
                <a:latin typeface="Arial"/>
                <a:ea typeface="Arial"/>
                <a:cs typeface="Arial"/>
                <a:sym typeface="Arial"/>
              </a:rPr>
              <a:t>ドーピングとは、本規程の第 2.1 項から第2.10 項に定められた一つあるいは複数の</a:t>
            </a:r>
            <a:r>
              <a:rPr lang="ja-JP" sz="2000" u="sng">
                <a:latin typeface="Arial"/>
                <a:ea typeface="Arial"/>
                <a:cs typeface="Arial"/>
                <a:sym typeface="Arial"/>
              </a:rPr>
              <a:t>アンチ・ドーピング規則違反</a:t>
            </a:r>
            <a:r>
              <a:rPr lang="ja-JP" sz="2000">
                <a:latin typeface="Arial"/>
                <a:ea typeface="Arial"/>
                <a:cs typeface="Arial"/>
                <a:sym typeface="Arial"/>
              </a:rPr>
              <a:t>が発生することをいう。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ja-JP" sz="2000">
                <a:latin typeface="Arial"/>
                <a:ea typeface="Arial"/>
                <a:cs typeface="Arial"/>
                <a:sym typeface="Arial"/>
              </a:rPr>
              <a:t>　1.</a:t>
            </a:r>
            <a:r>
              <a:rPr lang="ja-JP" sz="200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存在</a:t>
            </a:r>
            <a:r>
              <a:rPr lang="ja-JP" sz="2000">
                <a:latin typeface="Arial"/>
                <a:ea typeface="Arial"/>
                <a:cs typeface="Arial"/>
                <a:sym typeface="Arial"/>
              </a:rPr>
              <a:t>： 競技者の検体に、禁止物質、その代謝物、マーカーが存在すること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ja-JP" sz="2000">
                <a:latin typeface="Arial"/>
                <a:ea typeface="Arial"/>
                <a:cs typeface="Arial"/>
                <a:sym typeface="Arial"/>
              </a:rPr>
              <a:t>　2.</a:t>
            </a:r>
            <a:r>
              <a:rPr lang="ja-JP" sz="200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使用</a:t>
            </a:r>
            <a:r>
              <a:rPr lang="ja-JP" sz="2000">
                <a:latin typeface="Arial"/>
                <a:ea typeface="Arial"/>
                <a:cs typeface="Arial"/>
                <a:sym typeface="Arial"/>
              </a:rPr>
              <a:t>：競技者が禁止物質、禁止方法を使用すること、その使用を企てること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ja-JP" sz="2000">
                <a:latin typeface="Arial"/>
                <a:ea typeface="Arial"/>
                <a:cs typeface="Arial"/>
                <a:sym typeface="Arial"/>
              </a:rPr>
              <a:t>　3.</a:t>
            </a:r>
            <a:r>
              <a:rPr lang="ja-JP" sz="200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拒否</a:t>
            </a:r>
            <a:r>
              <a:rPr lang="ja-JP" sz="2000">
                <a:latin typeface="Arial"/>
                <a:ea typeface="Arial"/>
                <a:cs typeface="Arial"/>
                <a:sym typeface="Arial"/>
              </a:rPr>
              <a:t>： 検体の採取の回避、拒否、不履行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ja-JP" sz="2000">
                <a:latin typeface="Arial"/>
                <a:ea typeface="Arial"/>
                <a:cs typeface="Arial"/>
                <a:sym typeface="Arial"/>
              </a:rPr>
              <a:t>　4.</a:t>
            </a:r>
            <a:r>
              <a:rPr lang="ja-JP" sz="200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居場所情報未提出</a:t>
            </a:r>
            <a:r>
              <a:rPr lang="ja-JP" sz="2000">
                <a:latin typeface="Arial"/>
                <a:ea typeface="Arial"/>
                <a:cs typeface="Arial"/>
                <a:sym typeface="Arial"/>
              </a:rPr>
              <a:t>：居場所情報関連義務違反　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ja-JP" sz="2000">
                <a:latin typeface="Arial"/>
                <a:ea typeface="Arial"/>
                <a:cs typeface="Arial"/>
                <a:sym typeface="Arial"/>
              </a:rPr>
              <a:t>　5.</a:t>
            </a:r>
            <a:r>
              <a:rPr lang="ja-JP" sz="200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改変</a:t>
            </a:r>
            <a:r>
              <a:rPr lang="ja-JP" sz="2000">
                <a:latin typeface="Arial"/>
                <a:ea typeface="Arial"/>
                <a:cs typeface="Arial"/>
                <a:sym typeface="Arial"/>
              </a:rPr>
              <a:t>： ドーピング・コントロールの一部に不当な改変をすること、企てること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ja-JP" sz="2000">
                <a:latin typeface="Arial"/>
                <a:ea typeface="Arial"/>
                <a:cs typeface="Arial"/>
                <a:sym typeface="Arial"/>
              </a:rPr>
              <a:t>　6.</a:t>
            </a:r>
            <a:r>
              <a:rPr lang="ja-JP" sz="200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保有</a:t>
            </a:r>
            <a:r>
              <a:rPr lang="ja-JP" sz="2000">
                <a:latin typeface="Arial"/>
                <a:ea typeface="Arial"/>
                <a:cs typeface="Arial"/>
                <a:sym typeface="Arial"/>
              </a:rPr>
              <a:t>： 禁止物質又は禁止方法を保有すること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ja-JP" sz="2000">
                <a:latin typeface="Arial"/>
                <a:ea typeface="Arial"/>
                <a:cs typeface="Arial"/>
                <a:sym typeface="Arial"/>
              </a:rPr>
              <a:t>　7.</a:t>
            </a:r>
            <a:r>
              <a:rPr lang="ja-JP" sz="200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取引</a:t>
            </a:r>
            <a:r>
              <a:rPr lang="ja-JP" sz="2000">
                <a:latin typeface="Arial"/>
                <a:ea typeface="Arial"/>
                <a:cs typeface="Arial"/>
                <a:sym typeface="Arial"/>
              </a:rPr>
              <a:t>： 禁止物質、禁止方法の不正取引を実行し、不正取引を企てること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ja-JP" sz="2000">
                <a:latin typeface="Arial"/>
                <a:ea typeface="Arial"/>
                <a:cs typeface="Arial"/>
                <a:sym typeface="Arial"/>
              </a:rPr>
              <a:t>　8.</a:t>
            </a:r>
            <a:r>
              <a:rPr lang="ja-JP" sz="200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投与</a:t>
            </a:r>
            <a:r>
              <a:rPr lang="ja-JP" sz="2000">
                <a:latin typeface="Arial"/>
                <a:ea typeface="Arial"/>
                <a:cs typeface="Arial"/>
                <a:sym typeface="Arial"/>
              </a:rPr>
              <a:t>： 競技会に、競技者に対して禁止物質や禁止方法を投与すること、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ja-JP" sz="2000">
                <a:latin typeface="Arial"/>
                <a:ea typeface="Arial"/>
                <a:cs typeface="Arial"/>
                <a:sym typeface="Arial"/>
              </a:rPr>
              <a:t>　　　　　　　投与を企てること、又は、競技会外において、競技者に対して競技会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ja-JP" sz="2000">
                <a:latin typeface="Arial"/>
                <a:ea typeface="Arial"/>
                <a:cs typeface="Arial"/>
                <a:sym typeface="Arial"/>
              </a:rPr>
              <a:t>　　　　　　　外で禁止されている禁止物質、禁止方法を投与すること、企てること。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ja-JP" sz="2000">
                <a:latin typeface="Arial"/>
                <a:ea typeface="Arial"/>
                <a:cs typeface="Arial"/>
                <a:sym typeface="Arial"/>
              </a:rPr>
              <a:t>　9.</a:t>
            </a:r>
            <a:r>
              <a:rPr lang="ja-JP" sz="200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関与</a:t>
            </a:r>
            <a:r>
              <a:rPr lang="ja-JP" sz="2000">
                <a:latin typeface="Arial"/>
                <a:ea typeface="Arial"/>
                <a:cs typeface="Arial"/>
                <a:sym typeface="Arial"/>
              </a:rPr>
              <a:t>：違反に関与すること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ja-JP" sz="2000">
                <a:latin typeface="Arial"/>
                <a:ea typeface="Arial"/>
                <a:cs typeface="Arial"/>
                <a:sym typeface="Arial"/>
              </a:rPr>
              <a:t>　10.　</a:t>
            </a:r>
            <a:r>
              <a:rPr lang="ja-JP" sz="200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特定の対象者との関わり</a:t>
            </a:r>
            <a:r>
              <a:rPr lang="ja-JP" sz="2000">
                <a:latin typeface="Arial"/>
                <a:ea typeface="Arial"/>
                <a:cs typeface="Arial"/>
                <a:sym typeface="Arial"/>
              </a:rPr>
              <a:t>の禁止</a:t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 txBox="1"/>
          <p:nvPr>
            <p:ph type="title"/>
          </p:nvPr>
        </p:nvSpPr>
        <p:spPr>
          <a:xfrm>
            <a:off x="457200" y="274638"/>
            <a:ext cx="8229600" cy="9941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ja-JP" sz="2800">
                <a:latin typeface="Arial"/>
                <a:ea typeface="Arial"/>
                <a:cs typeface="Arial"/>
                <a:sym typeface="Arial"/>
              </a:rPr>
              <a:t>復習：ドーピングが禁止されている理由</a:t>
            </a:r>
            <a:endParaRPr sz="2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5"/>
          <p:cNvSpPr/>
          <p:nvPr/>
        </p:nvSpPr>
        <p:spPr>
          <a:xfrm>
            <a:off x="611560" y="1340768"/>
            <a:ext cx="8208912" cy="45243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ja-JP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①ドーピングによる選手の健康への悪影響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　　・薬による副作用が選手の健康を損ねる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②社会的悪影響：薬物の習慣や青少年への悪影響など社会的な害を及ぼす。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　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③文化的価値：スポーツの価値を損ない、</a:t>
            </a:r>
            <a:r>
              <a:rPr lang="ja-JP" sz="24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スポーツマン精神</a:t>
            </a:r>
            <a:r>
              <a:rPr lang="ja-JP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に反する。　　　　　　　　　　　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　　　スポーツの価値：Excellence（卓越）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　　　　　　　　　　　　　 Friendship（友情）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　　　　　　　　　　　　　 Respect（尊敬）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ja-JP" sz="2800">
                <a:latin typeface="Arial"/>
                <a:ea typeface="Arial"/>
                <a:cs typeface="Arial"/>
                <a:sym typeface="Arial"/>
              </a:rPr>
              <a:t>なぜドーピングはなくならないのか？</a:t>
            </a:r>
            <a:endParaRPr sz="2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ja-JP" sz="2400">
                <a:latin typeface="Arial"/>
                <a:ea typeface="Arial"/>
                <a:cs typeface="Arial"/>
                <a:sym typeface="Arial"/>
              </a:rPr>
              <a:t>ドーピングは禁止されているにもかかわらず、なぜ後を絶たないのでしょう。話し合ってみましょう。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ja-JP" sz="2400">
                <a:latin typeface="Arial"/>
                <a:ea typeface="Arial"/>
                <a:cs typeface="Arial"/>
                <a:sym typeface="Arial"/>
              </a:rPr>
              <a:t>＜話し合いのヒント＞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ja-JP" sz="2400">
                <a:latin typeface="Arial"/>
                <a:ea typeface="Arial"/>
                <a:cs typeface="Arial"/>
                <a:sym typeface="Arial"/>
              </a:rPr>
              <a:t>なぜドーピングをしてまで勝ちたいのか、勝つと何がいいのかを考えてみよう。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ja-JP" sz="2800">
                <a:latin typeface="Arial"/>
                <a:ea typeface="Arial"/>
                <a:cs typeface="Arial"/>
                <a:sym typeface="Arial"/>
              </a:rPr>
              <a:t>どうすればドーピングはなくなるか？</a:t>
            </a:r>
            <a:endParaRPr sz="2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ja-JP" sz="2400">
                <a:latin typeface="Arial"/>
                <a:ea typeface="Arial"/>
                <a:cs typeface="Arial"/>
                <a:sym typeface="Arial"/>
              </a:rPr>
              <a:t>どうすればドーピングが亡くなるでしょうか、話し合ってみましょう。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ja-JP" sz="2400">
                <a:latin typeface="Arial"/>
                <a:ea typeface="Arial"/>
                <a:cs typeface="Arial"/>
                <a:sym typeface="Arial"/>
              </a:rPr>
              <a:t>先ほど話し合った、「なぜドーピングをするのか」をヒントに考えてみましょう。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ja-JP" sz="2800">
                <a:latin typeface="Arial"/>
                <a:ea typeface="Arial"/>
                <a:cs typeface="Arial"/>
                <a:sym typeface="Arial"/>
              </a:rPr>
              <a:t>アンチ・ドーピングの取り組み</a:t>
            </a:r>
            <a:endParaRPr sz="2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18"/>
          <p:cNvSpPr txBox="1"/>
          <p:nvPr>
            <p:ph idx="1" type="body"/>
          </p:nvPr>
        </p:nvSpPr>
        <p:spPr>
          <a:xfrm>
            <a:off x="457200" y="1340768"/>
            <a:ext cx="8229600" cy="5184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ja-JP" sz="2400">
                <a:latin typeface="Arial"/>
                <a:ea typeface="Arial"/>
                <a:cs typeface="Arial"/>
                <a:sym typeface="Arial"/>
              </a:rPr>
              <a:t>アンチ・ドーピング活動の組織と活動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ja-JP" sz="2400" u="sng">
                <a:latin typeface="Arial"/>
                <a:ea typeface="Arial"/>
                <a:cs typeface="Arial"/>
                <a:sym typeface="Arial"/>
              </a:rPr>
              <a:t>1999年：世界アンチ・ドーピング機構（WADA）</a:t>
            </a:r>
            <a:r>
              <a:rPr lang="ja-JP" sz="2400">
                <a:latin typeface="Arial"/>
                <a:ea typeface="Arial"/>
                <a:cs typeface="Arial"/>
                <a:sym typeface="Arial"/>
              </a:rPr>
              <a:t>設立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ja-JP" sz="2400">
                <a:latin typeface="Arial"/>
                <a:ea typeface="Arial"/>
                <a:cs typeface="Arial"/>
                <a:sym typeface="Arial"/>
              </a:rPr>
              <a:t>　　　　　　　　本部：モントリオール（カナダ）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ja-JP" sz="2400">
                <a:latin typeface="Arial"/>
                <a:ea typeface="Arial"/>
                <a:cs typeface="Arial"/>
                <a:sym typeface="Arial"/>
              </a:rPr>
              <a:t>    </a:t>
            </a:r>
            <a:r>
              <a:rPr lang="ja-JP" sz="2400" u="sng">
                <a:latin typeface="Arial"/>
                <a:ea typeface="Arial"/>
                <a:cs typeface="Arial"/>
                <a:sym typeface="Arial"/>
              </a:rPr>
              <a:t>Core Value</a:t>
            </a:r>
            <a:r>
              <a:rPr lang="ja-JP" sz="2400">
                <a:latin typeface="Arial"/>
                <a:ea typeface="Arial"/>
                <a:cs typeface="Arial"/>
                <a:sym typeface="Arial"/>
              </a:rPr>
              <a:t>; Integrity, Accountability, Excellence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ja-JP" sz="2400" u="sng">
                <a:latin typeface="Arial"/>
                <a:ea typeface="Arial"/>
                <a:cs typeface="Arial"/>
                <a:sym typeface="Arial"/>
              </a:rPr>
              <a:t>2001年：日本アンチ・ドーピング機構（JADA）</a:t>
            </a:r>
            <a:r>
              <a:rPr lang="ja-JP" sz="2400">
                <a:latin typeface="Arial"/>
                <a:ea typeface="Arial"/>
                <a:cs typeface="Arial"/>
                <a:sym typeface="Arial"/>
              </a:rPr>
              <a:t>設立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ja-JP" sz="2400">
                <a:latin typeface="Arial"/>
                <a:ea typeface="Arial"/>
                <a:cs typeface="Arial"/>
                <a:sym typeface="Arial"/>
              </a:rPr>
              <a:t>「スポーツが公正に行われるための基盤を整備し、スポーツのさらなる発展と普及を支え、感動と誇りと活力にあふれたより良い社会の実現を目指す」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ja-JP" sz="2400">
                <a:latin typeface="Arial"/>
                <a:ea typeface="Arial"/>
                <a:cs typeface="Arial"/>
                <a:sym typeface="Arial"/>
              </a:rPr>
              <a:t>アンチ・ドーピングの活動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ja-JP" sz="2400">
                <a:latin typeface="Arial"/>
                <a:ea typeface="Arial"/>
                <a:cs typeface="Arial"/>
                <a:sym typeface="Arial"/>
              </a:rPr>
              <a:t>　　①ドーピング検査の実施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ja-JP" sz="2400">
                <a:latin typeface="Arial"/>
                <a:ea typeface="Arial"/>
                <a:cs typeface="Arial"/>
                <a:sym typeface="Arial"/>
              </a:rPr>
              <a:t>　　②禁止物質の流通制限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ja-JP" sz="2400">
                <a:latin typeface="Arial"/>
                <a:ea typeface="Arial"/>
                <a:cs typeface="Arial"/>
                <a:sym typeface="Arial"/>
              </a:rPr>
              <a:t>　　③関係者への教育・啓発及び情報提供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​​テーマ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