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2C0860D-DC8C-4340-9225-A5861EF65A68}">
  <a:tblStyle styleId="{42C0860D-DC8C-4340-9225-A5861EF65A68}"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タイトル スライド"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タイトルと&#10;縦書きテキスト"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縦書きタイトルと&#10;縦書きテキスト"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タイトルのみ" type="titleOnly">
  <p:cSld name="TITLE_ONLY">
    <p:spTree>
      <p:nvGrpSpPr>
        <p:cNvPr id="17" name="Shape 17"/>
        <p:cNvGrpSpPr/>
        <p:nvPr/>
      </p:nvGrpSpPr>
      <p:grpSpPr>
        <a:xfrm>
          <a:off x="0" y="0"/>
          <a:ext cx="0" cy="0"/>
          <a:chOff x="0" y="0"/>
          <a:chExt cx="0" cy="0"/>
        </a:xfrm>
      </p:grpSpPr>
      <p:sp>
        <p:nvSpPr>
          <p:cNvPr id="18" name="Google Shape;18;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タイトルとコンテンツ"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白紙" type="blank">
  <p:cSld name="BLANK">
    <p:spTree>
      <p:nvGrpSpPr>
        <p:cNvPr id="28" name="Shape 28"/>
        <p:cNvGrpSpPr/>
        <p:nvPr/>
      </p:nvGrpSpPr>
      <p:grpSpPr>
        <a:xfrm>
          <a:off x="0" y="0"/>
          <a:ext cx="0" cy="0"/>
          <a:chOff x="0" y="0"/>
          <a:chExt cx="0" cy="0"/>
        </a:xfrm>
      </p:grpSpPr>
      <p:sp>
        <p:nvSpPr>
          <p:cNvPr id="29" name="Google Shape;29;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セクション見出し" type="secHead">
  <p:cSld name="SECTION_HEADER">
    <p:spTree>
      <p:nvGrpSpPr>
        <p:cNvPr id="32" name="Shape 32"/>
        <p:cNvGrpSpPr/>
        <p:nvPr/>
      </p:nvGrpSpPr>
      <p:grpSpPr>
        <a:xfrm>
          <a:off x="0" y="0"/>
          <a:ext cx="0" cy="0"/>
          <a:chOff x="0" y="0"/>
          <a:chExt cx="0" cy="0"/>
        </a:xfrm>
      </p:grpSpPr>
      <p:sp>
        <p:nvSpPr>
          <p:cNvPr id="33" name="Google Shape;33;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5" name="Google Shape;35;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つのコンテンツ" type="twoObj">
  <p:cSld name="TWO_OBJECTS">
    <p:spTree>
      <p:nvGrpSpPr>
        <p:cNvPr id="38" name="Shape 38"/>
        <p:cNvGrpSpPr/>
        <p:nvPr/>
      </p:nvGrpSpPr>
      <p:grpSpPr>
        <a:xfrm>
          <a:off x="0" y="0"/>
          <a:ext cx="0" cy="0"/>
          <a:chOff x="0" y="0"/>
          <a:chExt cx="0" cy="0"/>
        </a:xfrm>
      </p:grpSpPr>
      <p:sp>
        <p:nvSpPr>
          <p:cNvPr id="39" name="Google Shape;39;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2" name="Google Shape;42;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比較" type="twoTxTwoObj">
  <p:cSld name="TWO_OBJECTS_WITH_TEXT">
    <p:spTree>
      <p:nvGrpSpPr>
        <p:cNvPr id="45" name="Shape 45"/>
        <p:cNvGrpSpPr/>
        <p:nvPr/>
      </p:nvGrpSpPr>
      <p:grpSpPr>
        <a:xfrm>
          <a:off x="0" y="0"/>
          <a:ext cx="0" cy="0"/>
          <a:chOff x="0" y="0"/>
          <a:chExt cx="0" cy="0"/>
        </a:xfrm>
      </p:grpSpPr>
      <p:sp>
        <p:nvSpPr>
          <p:cNvPr id="46" name="Google Shape;46;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8" name="Google Shape;48;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9" name="Google Shape;49;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 name="Google Shape;50;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タイトル付きの&#10;コンテンツ"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タイトル付きの図"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3"/>
          <p:cNvSpPr txBox="1"/>
          <p:nvPr>
            <p:ph type="ctrTitle"/>
          </p:nvPr>
        </p:nvSpPr>
        <p:spPr>
          <a:xfrm>
            <a:off x="755576" y="1772816"/>
            <a:ext cx="7772400" cy="180263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rPr lang="ja-JP" sz="3200">
                <a:latin typeface="Arial"/>
                <a:ea typeface="Arial"/>
                <a:cs typeface="Arial"/>
                <a:sym typeface="Arial"/>
              </a:rPr>
              <a:t>アンチ・ドーピングを通して考える①</a:t>
            </a:r>
            <a:br>
              <a:rPr lang="ja-JP" sz="3200">
                <a:latin typeface="Arial"/>
                <a:ea typeface="Arial"/>
                <a:cs typeface="Arial"/>
                <a:sym typeface="Arial"/>
              </a:rPr>
            </a:br>
            <a:br>
              <a:rPr lang="ja-JP" sz="3200">
                <a:latin typeface="Arial"/>
                <a:ea typeface="Arial"/>
                <a:cs typeface="Arial"/>
                <a:sym typeface="Arial"/>
              </a:rPr>
            </a:br>
            <a:r>
              <a:rPr lang="ja-JP" sz="3200">
                <a:latin typeface="Arial"/>
                <a:ea typeface="Arial"/>
                <a:cs typeface="Arial"/>
                <a:sym typeface="Arial"/>
              </a:rPr>
              <a:t>－ドーピングについて知る</a:t>
            </a:r>
            <a:endParaRPr sz="32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400"/>
              <a:buFont typeface="Arial"/>
              <a:buNone/>
            </a:pPr>
            <a:r>
              <a:rPr lang="ja-JP" sz="2400">
                <a:latin typeface="Arial"/>
                <a:ea typeface="Arial"/>
                <a:cs typeface="Arial"/>
                <a:sym typeface="Arial"/>
              </a:rPr>
              <a:t>夏季オリンピック大会ドーピング検査実施データ</a:t>
            </a:r>
            <a:br>
              <a:rPr lang="ja-JP" sz="2400">
                <a:latin typeface="Arial"/>
                <a:ea typeface="Arial"/>
                <a:cs typeface="Arial"/>
                <a:sym typeface="Arial"/>
              </a:rPr>
            </a:br>
            <a:r>
              <a:rPr lang="ja-JP" sz="2400">
                <a:latin typeface="Arial"/>
                <a:ea typeface="Arial"/>
                <a:cs typeface="Arial"/>
                <a:sym typeface="Arial"/>
              </a:rPr>
              <a:t>（IOC Fact Sheet,2014）</a:t>
            </a:r>
            <a:endParaRPr sz="2400">
              <a:latin typeface="Arial"/>
              <a:ea typeface="Arial"/>
              <a:cs typeface="Arial"/>
              <a:sym typeface="Arial"/>
            </a:endParaRPr>
          </a:p>
        </p:txBody>
      </p:sp>
      <p:graphicFrame>
        <p:nvGraphicFramePr>
          <p:cNvPr id="141" name="Google Shape;141;p22"/>
          <p:cNvGraphicFramePr/>
          <p:nvPr/>
        </p:nvGraphicFramePr>
        <p:xfrm>
          <a:off x="467544" y="1268760"/>
          <a:ext cx="3000000" cy="3000000"/>
        </p:xfrm>
        <a:graphic>
          <a:graphicData uri="http://schemas.openxmlformats.org/drawingml/2006/table">
            <a:tbl>
              <a:tblPr bandRow="1" firstRow="1">
                <a:noFill/>
                <a:tableStyleId>{42C0860D-DC8C-4340-9225-A5861EF65A68}</a:tableStyleId>
              </a:tblPr>
              <a:tblGrid>
                <a:gridCol w="946450"/>
                <a:gridCol w="2345400"/>
                <a:gridCol w="1645925"/>
                <a:gridCol w="1645925"/>
                <a:gridCol w="1645925"/>
              </a:tblGrid>
              <a:tr h="370850">
                <a:tc>
                  <a:txBody>
                    <a:bodyPr>
                      <a:noAutofit/>
                    </a:bodyPr>
                    <a:lstStyle/>
                    <a:p>
                      <a:pPr indent="0" lvl="0" marL="0" marR="0" rtl="0" algn="ctr">
                        <a:spcBef>
                          <a:spcPts val="0"/>
                        </a:spcBef>
                        <a:spcAft>
                          <a:spcPts val="0"/>
                        </a:spcAft>
                        <a:buNone/>
                      </a:pPr>
                      <a:r>
                        <a:rPr lang="ja-JP" sz="2000" u="none" cap="none" strike="noStrike"/>
                        <a:t>年</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実施都市</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検査数</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陽性報告</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陽性率</a:t>
                      </a:r>
                      <a:endParaRPr sz="2000" u="none" cap="none" strike="noStrike"/>
                    </a:p>
                  </a:txBody>
                  <a:tcPr marT="45725" marB="45725" marR="91450" marL="91450"/>
                </a:tc>
              </a:tr>
              <a:tr h="370850">
                <a:tc>
                  <a:txBody>
                    <a:bodyPr>
                      <a:noAutofit/>
                    </a:bodyPr>
                    <a:lstStyle/>
                    <a:p>
                      <a:pPr indent="0" lvl="0" marL="0" marR="0" rtl="0" algn="ctr">
                        <a:spcBef>
                          <a:spcPts val="0"/>
                        </a:spcBef>
                        <a:spcAft>
                          <a:spcPts val="0"/>
                        </a:spcAft>
                        <a:buNone/>
                      </a:pPr>
                      <a:r>
                        <a:rPr lang="ja-JP" sz="2000" u="none" cap="none" strike="noStrike"/>
                        <a:t>1968</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メキシコシティ</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667</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1</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0.54%</a:t>
                      </a:r>
                      <a:endParaRPr sz="2000" u="none" cap="none" strike="noStrike"/>
                    </a:p>
                  </a:txBody>
                  <a:tcPr marT="45725" marB="45725" marR="91450" marL="91450"/>
                </a:tc>
              </a:tr>
              <a:tr h="370850">
                <a:tc>
                  <a:txBody>
                    <a:bodyPr>
                      <a:noAutofit/>
                    </a:bodyPr>
                    <a:lstStyle/>
                    <a:p>
                      <a:pPr indent="0" lvl="0" marL="0" marR="0" rtl="0" algn="ctr">
                        <a:spcBef>
                          <a:spcPts val="0"/>
                        </a:spcBef>
                        <a:spcAft>
                          <a:spcPts val="0"/>
                        </a:spcAft>
                        <a:buNone/>
                      </a:pPr>
                      <a:r>
                        <a:rPr lang="ja-JP" sz="2000" u="none" cap="none" strike="noStrike"/>
                        <a:t>1972</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ミュンヘン</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2079</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7</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0.34%</a:t>
                      </a:r>
                      <a:endParaRPr sz="2000" u="none" cap="none" strike="noStrike"/>
                    </a:p>
                  </a:txBody>
                  <a:tcPr marT="45725" marB="45725" marR="91450" marL="91450"/>
                </a:tc>
              </a:tr>
              <a:tr h="370850">
                <a:tc>
                  <a:txBody>
                    <a:bodyPr>
                      <a:noAutofit/>
                    </a:bodyPr>
                    <a:lstStyle/>
                    <a:p>
                      <a:pPr indent="0" lvl="0" marL="0" marR="0" rtl="0" algn="ctr">
                        <a:spcBef>
                          <a:spcPts val="0"/>
                        </a:spcBef>
                        <a:spcAft>
                          <a:spcPts val="0"/>
                        </a:spcAft>
                        <a:buNone/>
                      </a:pPr>
                      <a:r>
                        <a:rPr lang="ja-JP" sz="2000" u="none" cap="none" strike="noStrike"/>
                        <a:t>1976</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モントリオール</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2054</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11</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0.54%</a:t>
                      </a:r>
                      <a:endParaRPr sz="2000" u="none" cap="none" strike="noStrike"/>
                    </a:p>
                  </a:txBody>
                  <a:tcPr marT="45725" marB="45725" marR="91450" marL="91450"/>
                </a:tc>
              </a:tr>
              <a:tr h="370850">
                <a:tc>
                  <a:txBody>
                    <a:bodyPr>
                      <a:noAutofit/>
                    </a:bodyPr>
                    <a:lstStyle/>
                    <a:p>
                      <a:pPr indent="0" lvl="0" marL="0" marR="0" rtl="0" algn="ctr">
                        <a:spcBef>
                          <a:spcPts val="0"/>
                        </a:spcBef>
                        <a:spcAft>
                          <a:spcPts val="0"/>
                        </a:spcAft>
                        <a:buNone/>
                      </a:pPr>
                      <a:r>
                        <a:rPr lang="ja-JP" sz="2000" u="none" cap="none" strike="noStrike"/>
                        <a:t>1980</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モスクワ</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645</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0</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0%</a:t>
                      </a:r>
                      <a:endParaRPr sz="2000" u="none" cap="none" strike="noStrike"/>
                    </a:p>
                  </a:txBody>
                  <a:tcPr marT="45725" marB="45725" marR="91450" marL="91450"/>
                </a:tc>
              </a:tr>
              <a:tr h="370850">
                <a:tc>
                  <a:txBody>
                    <a:bodyPr>
                      <a:noAutofit/>
                    </a:bodyPr>
                    <a:lstStyle/>
                    <a:p>
                      <a:pPr indent="0" lvl="0" marL="0" marR="0" rtl="0" algn="ctr">
                        <a:spcBef>
                          <a:spcPts val="0"/>
                        </a:spcBef>
                        <a:spcAft>
                          <a:spcPts val="0"/>
                        </a:spcAft>
                        <a:buNone/>
                      </a:pPr>
                      <a:r>
                        <a:rPr lang="ja-JP" sz="2000" u="none" cap="none" strike="noStrike"/>
                        <a:t>1984</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ロサンゼルス</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1507</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12</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0.80%</a:t>
                      </a:r>
                      <a:endParaRPr sz="2000" u="none" cap="none" strike="noStrike"/>
                    </a:p>
                  </a:txBody>
                  <a:tcPr marT="45725" marB="45725" marR="91450" marL="91450"/>
                </a:tc>
              </a:tr>
              <a:tr h="370850">
                <a:tc>
                  <a:txBody>
                    <a:bodyPr>
                      <a:noAutofit/>
                    </a:bodyPr>
                    <a:lstStyle/>
                    <a:p>
                      <a:pPr indent="0" lvl="0" marL="0" marR="0" rtl="0" algn="ctr">
                        <a:spcBef>
                          <a:spcPts val="0"/>
                        </a:spcBef>
                        <a:spcAft>
                          <a:spcPts val="0"/>
                        </a:spcAft>
                        <a:buNone/>
                      </a:pPr>
                      <a:r>
                        <a:rPr lang="ja-JP" sz="2000" u="none" cap="none" strike="noStrike"/>
                        <a:t>1988</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ソウル</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1598</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10</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0.63%</a:t>
                      </a:r>
                      <a:endParaRPr sz="2000" u="none" cap="none" strike="noStrike"/>
                    </a:p>
                  </a:txBody>
                  <a:tcPr marT="45725" marB="45725" marR="91450" marL="91450"/>
                </a:tc>
              </a:tr>
              <a:tr h="370850">
                <a:tc>
                  <a:txBody>
                    <a:bodyPr>
                      <a:noAutofit/>
                    </a:bodyPr>
                    <a:lstStyle/>
                    <a:p>
                      <a:pPr indent="0" lvl="0" marL="0" marR="0" rtl="0" algn="ctr">
                        <a:spcBef>
                          <a:spcPts val="0"/>
                        </a:spcBef>
                        <a:spcAft>
                          <a:spcPts val="0"/>
                        </a:spcAft>
                        <a:buNone/>
                      </a:pPr>
                      <a:r>
                        <a:rPr lang="ja-JP" sz="2000" u="none" cap="none" strike="noStrike"/>
                        <a:t>1992</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バルセロナ</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1848</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5</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0.27%</a:t>
                      </a:r>
                      <a:endParaRPr sz="2000" u="none" cap="none" strike="noStrike"/>
                    </a:p>
                  </a:txBody>
                  <a:tcPr marT="45725" marB="45725" marR="91450" marL="91450"/>
                </a:tc>
              </a:tr>
              <a:tr h="370850">
                <a:tc>
                  <a:txBody>
                    <a:bodyPr>
                      <a:noAutofit/>
                    </a:bodyPr>
                    <a:lstStyle/>
                    <a:p>
                      <a:pPr indent="0" lvl="0" marL="0" marR="0" rtl="0" algn="ctr">
                        <a:spcBef>
                          <a:spcPts val="0"/>
                        </a:spcBef>
                        <a:spcAft>
                          <a:spcPts val="0"/>
                        </a:spcAft>
                        <a:buNone/>
                      </a:pPr>
                      <a:r>
                        <a:rPr lang="ja-JP" sz="2000" u="none" cap="none" strike="noStrike"/>
                        <a:t>1996</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アトランタ</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1923</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2</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0.10%</a:t>
                      </a:r>
                      <a:endParaRPr sz="2000" u="none" cap="none" strike="noStrike"/>
                    </a:p>
                  </a:txBody>
                  <a:tcPr marT="45725" marB="45725" marR="91450" marL="91450"/>
                </a:tc>
              </a:tr>
              <a:tr h="370850">
                <a:tc>
                  <a:txBody>
                    <a:bodyPr>
                      <a:noAutofit/>
                    </a:bodyPr>
                    <a:lstStyle/>
                    <a:p>
                      <a:pPr indent="0" lvl="0" marL="0" marR="0" rtl="0" algn="ctr">
                        <a:spcBef>
                          <a:spcPts val="0"/>
                        </a:spcBef>
                        <a:spcAft>
                          <a:spcPts val="0"/>
                        </a:spcAft>
                        <a:buNone/>
                      </a:pPr>
                      <a:r>
                        <a:rPr lang="ja-JP" sz="2000" u="none" cap="none" strike="noStrike"/>
                        <a:t>2000</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シドニー</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2359</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11</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0.47%</a:t>
                      </a:r>
                      <a:endParaRPr sz="2000" u="none" cap="none" strike="noStrike"/>
                    </a:p>
                  </a:txBody>
                  <a:tcPr marT="45725" marB="45725" marR="91450" marL="91450"/>
                </a:tc>
              </a:tr>
              <a:tr h="370850">
                <a:tc>
                  <a:txBody>
                    <a:bodyPr>
                      <a:noAutofit/>
                    </a:bodyPr>
                    <a:lstStyle/>
                    <a:p>
                      <a:pPr indent="0" lvl="0" marL="0" marR="0" rtl="0" algn="ctr">
                        <a:spcBef>
                          <a:spcPts val="0"/>
                        </a:spcBef>
                        <a:spcAft>
                          <a:spcPts val="0"/>
                        </a:spcAft>
                        <a:buNone/>
                      </a:pPr>
                      <a:r>
                        <a:rPr lang="ja-JP" sz="2000" u="none" cap="none" strike="noStrike"/>
                        <a:t>2004</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アテネ</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3667</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26+5</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0.85%</a:t>
                      </a:r>
                      <a:endParaRPr sz="2000" u="none" cap="none" strike="noStrike"/>
                    </a:p>
                  </a:txBody>
                  <a:tcPr marT="45725" marB="45725" marR="91450" marL="91450"/>
                </a:tc>
              </a:tr>
              <a:tr h="370850">
                <a:tc>
                  <a:txBody>
                    <a:bodyPr>
                      <a:noAutofit/>
                    </a:bodyPr>
                    <a:lstStyle/>
                    <a:p>
                      <a:pPr indent="0" lvl="0" marL="0" marR="0" rtl="0" algn="ctr">
                        <a:spcBef>
                          <a:spcPts val="0"/>
                        </a:spcBef>
                        <a:spcAft>
                          <a:spcPts val="0"/>
                        </a:spcAft>
                        <a:buNone/>
                      </a:pPr>
                      <a:r>
                        <a:rPr lang="ja-JP" sz="2000" u="none" cap="none" strike="noStrike"/>
                        <a:t>2008</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北京</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4770</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14+馬7頭+5</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0.55%</a:t>
                      </a:r>
                      <a:endParaRPr sz="2000" u="none" cap="none" strike="noStrike"/>
                    </a:p>
                  </a:txBody>
                  <a:tcPr marT="45725" marB="45725" marR="91450" marL="91450"/>
                </a:tc>
              </a:tr>
              <a:tr h="370850">
                <a:tc>
                  <a:txBody>
                    <a:bodyPr>
                      <a:noAutofit/>
                    </a:bodyPr>
                    <a:lstStyle/>
                    <a:p>
                      <a:pPr indent="0" lvl="0" marL="0" marR="0" rtl="0" algn="ctr">
                        <a:spcBef>
                          <a:spcPts val="0"/>
                        </a:spcBef>
                        <a:spcAft>
                          <a:spcPts val="0"/>
                        </a:spcAft>
                        <a:buNone/>
                      </a:pPr>
                      <a:r>
                        <a:rPr lang="ja-JP" sz="2000" u="none" cap="none" strike="noStrike"/>
                        <a:t>2012</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ロンドン</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5051</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9</a:t>
                      </a:r>
                      <a:endParaRPr sz="2000" u="none" cap="none" strike="noStrike"/>
                    </a:p>
                  </a:txBody>
                  <a:tcPr marT="45725" marB="45725" marR="91450" marL="91450"/>
                </a:tc>
                <a:tc>
                  <a:txBody>
                    <a:bodyPr>
                      <a:noAutofit/>
                    </a:bodyPr>
                    <a:lstStyle/>
                    <a:p>
                      <a:pPr indent="0" lvl="0" marL="0" marR="0" rtl="0" algn="ctr">
                        <a:spcBef>
                          <a:spcPts val="0"/>
                        </a:spcBef>
                        <a:spcAft>
                          <a:spcPts val="0"/>
                        </a:spcAft>
                        <a:buNone/>
                      </a:pPr>
                      <a:r>
                        <a:rPr lang="ja-JP" sz="2000" u="none" cap="none" strike="noStrike"/>
                        <a:t>0.17%</a:t>
                      </a:r>
                      <a:endParaRPr sz="2000" u="none" cap="none" strike="noStrike"/>
                    </a:p>
                  </a:txBody>
                  <a:tcPr marT="45725" marB="45725" marR="91450" marL="91450"/>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800"/>
              <a:buFont typeface="Arial"/>
              <a:buNone/>
            </a:pPr>
            <a:r>
              <a:rPr lang="ja-JP" sz="2800">
                <a:latin typeface="Arial"/>
                <a:ea typeface="Arial"/>
                <a:cs typeface="Arial"/>
                <a:sym typeface="Arial"/>
              </a:rPr>
              <a:t>話し合ってみよう！</a:t>
            </a:r>
            <a:endParaRPr sz="2800">
              <a:latin typeface="Arial"/>
              <a:ea typeface="Arial"/>
              <a:cs typeface="Arial"/>
              <a:sym typeface="Arial"/>
            </a:endParaRPr>
          </a:p>
        </p:txBody>
      </p:sp>
      <p:sp>
        <p:nvSpPr>
          <p:cNvPr id="147" name="Google Shape;147;p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ja-JP" sz="2800">
                <a:latin typeface="Arial"/>
                <a:ea typeface="Arial"/>
                <a:cs typeface="Arial"/>
                <a:sym typeface="Arial"/>
              </a:rPr>
              <a:t>ドーピングはなぜ禁止されているのでしょうか、これまで学習したことを踏まえて、話し合ってみましょう。</a:t>
            </a:r>
            <a:endParaRPr sz="2800">
              <a:latin typeface="Arial"/>
              <a:ea typeface="Arial"/>
              <a:cs typeface="Arial"/>
              <a:sym typeface="Arial"/>
            </a:endParaRPr>
          </a:p>
          <a:p>
            <a:pPr indent="-165100" lvl="0" marL="342900" rtl="0" algn="l">
              <a:spcBef>
                <a:spcPts val="560"/>
              </a:spcBef>
              <a:spcAft>
                <a:spcPts val="0"/>
              </a:spcAft>
              <a:buClr>
                <a:schemeClr val="dk1"/>
              </a:buClr>
              <a:buSzPts val="2800"/>
              <a:buNone/>
            </a:pPr>
            <a:r>
              <a:t/>
            </a:r>
            <a:endParaRPr sz="2800">
              <a:latin typeface="Arial"/>
              <a:ea typeface="Arial"/>
              <a:cs typeface="Arial"/>
              <a:sym typeface="Arial"/>
            </a:endParaRPr>
          </a:p>
          <a:p>
            <a:pPr indent="-342900" lvl="0" marL="342900" rtl="0" algn="l">
              <a:spcBef>
                <a:spcPts val="560"/>
              </a:spcBef>
              <a:spcAft>
                <a:spcPts val="0"/>
              </a:spcAft>
              <a:buClr>
                <a:schemeClr val="dk1"/>
              </a:buClr>
              <a:buSzPts val="2800"/>
              <a:buChar char="•"/>
            </a:pPr>
            <a:r>
              <a:rPr lang="ja-JP" sz="2800">
                <a:latin typeface="Arial"/>
                <a:ea typeface="Arial"/>
                <a:cs typeface="Arial"/>
                <a:sym typeface="Arial"/>
              </a:rPr>
              <a:t>思い付くことをどんどん書いてみよう。</a:t>
            </a:r>
            <a:endParaRPr sz="2800">
              <a:latin typeface="Arial"/>
              <a:ea typeface="Arial"/>
              <a:cs typeface="Arial"/>
              <a:sym typeface="Arial"/>
            </a:endParaRPr>
          </a:p>
          <a:p>
            <a:pPr indent="-342900" lvl="0" marL="342900" rtl="0" algn="l">
              <a:spcBef>
                <a:spcPts val="560"/>
              </a:spcBef>
              <a:spcAft>
                <a:spcPts val="0"/>
              </a:spcAft>
              <a:buClr>
                <a:schemeClr val="dk1"/>
              </a:buClr>
              <a:buSzPts val="2800"/>
              <a:buChar char="•"/>
            </a:pPr>
            <a:r>
              <a:rPr lang="ja-JP" sz="2800">
                <a:latin typeface="Arial"/>
                <a:ea typeface="Arial"/>
                <a:cs typeface="Arial"/>
                <a:sym typeface="Arial"/>
              </a:rPr>
              <a:t>グループで意見を共有して、似ているものを集めてカテゴリーをつくろう。</a:t>
            </a:r>
            <a:endParaRPr sz="28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4"/>
          <p:cNvSpPr txBox="1"/>
          <p:nvPr>
            <p:ph type="title"/>
          </p:nvPr>
        </p:nvSpPr>
        <p:spPr>
          <a:xfrm>
            <a:off x="457200" y="274638"/>
            <a:ext cx="8229600" cy="9941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800"/>
              <a:buFont typeface="Arial"/>
              <a:buNone/>
            </a:pPr>
            <a:r>
              <a:rPr lang="ja-JP" sz="2800">
                <a:latin typeface="Arial"/>
                <a:ea typeface="Arial"/>
                <a:cs typeface="Arial"/>
                <a:sym typeface="Arial"/>
              </a:rPr>
              <a:t>ドーピングが禁止されている理由</a:t>
            </a:r>
            <a:endParaRPr sz="2800">
              <a:latin typeface="Arial"/>
              <a:ea typeface="Arial"/>
              <a:cs typeface="Arial"/>
              <a:sym typeface="Arial"/>
            </a:endParaRPr>
          </a:p>
        </p:txBody>
      </p:sp>
      <p:graphicFrame>
        <p:nvGraphicFramePr>
          <p:cNvPr id="153" name="Google Shape;153;p24"/>
          <p:cNvGraphicFramePr/>
          <p:nvPr/>
        </p:nvGraphicFramePr>
        <p:xfrm>
          <a:off x="705548" y="2780928"/>
          <a:ext cx="3000000" cy="3000000"/>
        </p:xfrm>
        <a:graphic>
          <a:graphicData uri="http://schemas.openxmlformats.org/drawingml/2006/table">
            <a:tbl>
              <a:tblPr bandRow="1" firstRow="1">
                <a:noFill/>
                <a:tableStyleId>{42C0860D-DC8C-4340-9225-A5861EF65A68}</a:tableStyleId>
              </a:tblPr>
              <a:tblGrid>
                <a:gridCol w="3096350"/>
                <a:gridCol w="4776200"/>
              </a:tblGrid>
              <a:tr h="370850">
                <a:tc>
                  <a:txBody>
                    <a:bodyPr>
                      <a:noAutofit/>
                    </a:bodyPr>
                    <a:lstStyle/>
                    <a:p>
                      <a:pPr indent="0" lvl="0" marL="0" marR="0" rtl="0" algn="ctr">
                        <a:spcBef>
                          <a:spcPts val="0"/>
                        </a:spcBef>
                        <a:spcAft>
                          <a:spcPts val="0"/>
                        </a:spcAft>
                        <a:buNone/>
                      </a:pPr>
                      <a:r>
                        <a:rPr lang="ja-JP" sz="1800" u="none" cap="none" strike="noStrike"/>
                        <a:t>禁止物質</a:t>
                      </a:r>
                      <a:endParaRPr sz="1800" u="none" cap="none" strike="noStrike"/>
                    </a:p>
                  </a:txBody>
                  <a:tcPr marT="45725" marB="45725" marR="91450" marL="91450"/>
                </a:tc>
                <a:tc>
                  <a:txBody>
                    <a:bodyPr>
                      <a:noAutofit/>
                    </a:bodyPr>
                    <a:lstStyle/>
                    <a:p>
                      <a:pPr indent="0" lvl="0" marL="0" marR="0" rtl="0" algn="ctr">
                        <a:spcBef>
                          <a:spcPts val="0"/>
                        </a:spcBef>
                        <a:spcAft>
                          <a:spcPts val="0"/>
                        </a:spcAft>
                        <a:buNone/>
                      </a:pPr>
                      <a:r>
                        <a:rPr lang="ja-JP" sz="1800" u="none" cap="none" strike="noStrike"/>
                        <a:t>副作用の例</a:t>
                      </a:r>
                      <a:endParaRPr sz="1800" u="none" cap="none" strike="noStrike"/>
                    </a:p>
                  </a:txBody>
                  <a:tcPr marT="45725" marB="45725" marR="91450" marL="91450"/>
                </a:tc>
              </a:tr>
              <a:tr h="370850">
                <a:tc>
                  <a:txBody>
                    <a:bodyPr>
                      <a:noAutofit/>
                    </a:bodyPr>
                    <a:lstStyle/>
                    <a:p>
                      <a:pPr indent="0" lvl="0" marL="0" marR="0" rtl="0" algn="l">
                        <a:spcBef>
                          <a:spcPts val="0"/>
                        </a:spcBef>
                        <a:spcAft>
                          <a:spcPts val="0"/>
                        </a:spcAft>
                        <a:buNone/>
                      </a:pPr>
                      <a:r>
                        <a:rPr lang="ja-JP" sz="1800" u="none" cap="none" strike="noStrike"/>
                        <a:t>興奮剤</a:t>
                      </a:r>
                      <a:endParaRPr sz="1800"/>
                    </a:p>
                  </a:txBody>
                  <a:tcPr marT="45725" marB="45725" marR="91450" marL="91450"/>
                </a:tc>
                <a:tc>
                  <a:txBody>
                    <a:bodyPr>
                      <a:noAutofit/>
                    </a:bodyPr>
                    <a:lstStyle/>
                    <a:p>
                      <a:pPr indent="0" lvl="0" marL="0" marR="0" rtl="0" algn="l">
                        <a:spcBef>
                          <a:spcPts val="0"/>
                        </a:spcBef>
                        <a:spcAft>
                          <a:spcPts val="0"/>
                        </a:spcAft>
                        <a:buNone/>
                      </a:pPr>
                      <a:r>
                        <a:rPr lang="ja-JP" sz="1800">
                          <a:solidFill>
                            <a:schemeClr val="dk1"/>
                          </a:solidFill>
                          <a:latin typeface="Calibri"/>
                          <a:ea typeface="Calibri"/>
                          <a:cs typeface="Calibri"/>
                          <a:sym typeface="Calibri"/>
                        </a:rPr>
                        <a:t>精神症状，血圧上昇，不整脈，心停止</a:t>
                      </a:r>
                      <a:endParaRPr sz="1800"/>
                    </a:p>
                  </a:txBody>
                  <a:tcPr marT="45725" marB="45725" marR="91450" marL="91450"/>
                </a:tc>
              </a:tr>
              <a:tr h="370850">
                <a:tc>
                  <a:txBody>
                    <a:bodyPr>
                      <a:noAutofit/>
                    </a:bodyPr>
                    <a:lstStyle/>
                    <a:p>
                      <a:pPr indent="0" lvl="0" marL="0" marR="0" rtl="0" algn="l">
                        <a:spcBef>
                          <a:spcPts val="0"/>
                        </a:spcBef>
                        <a:spcAft>
                          <a:spcPts val="0"/>
                        </a:spcAft>
                        <a:buNone/>
                      </a:pPr>
                      <a:r>
                        <a:rPr lang="ja-JP" sz="1800"/>
                        <a:t>たんぱく同化ステロイド</a:t>
                      </a:r>
                      <a:endParaRPr sz="1800"/>
                    </a:p>
                  </a:txBody>
                  <a:tcPr marT="45725" marB="45725" marR="91450" marL="91450"/>
                </a:tc>
                <a:tc>
                  <a:txBody>
                    <a:bodyPr>
                      <a:noAutofit/>
                    </a:bodyPr>
                    <a:lstStyle/>
                    <a:p>
                      <a:pPr indent="0" lvl="0" marL="0" marR="0" rtl="0" algn="l">
                        <a:spcBef>
                          <a:spcPts val="0"/>
                        </a:spcBef>
                        <a:spcAft>
                          <a:spcPts val="0"/>
                        </a:spcAft>
                        <a:buNone/>
                      </a:pPr>
                      <a:r>
                        <a:rPr lang="ja-JP" sz="1800">
                          <a:solidFill>
                            <a:schemeClr val="dk1"/>
                          </a:solidFill>
                          <a:latin typeface="Calibri"/>
                          <a:ea typeface="Calibri"/>
                          <a:cs typeface="Calibri"/>
                          <a:sym typeface="Calibri"/>
                        </a:rPr>
                        <a:t>肝障害，男性の女性化，女性の男性化</a:t>
                      </a:r>
                      <a:endParaRPr sz="1800"/>
                    </a:p>
                  </a:txBody>
                  <a:tcPr marT="45725" marB="45725" marR="91450" marL="91450"/>
                </a:tc>
              </a:tr>
              <a:tr h="370850">
                <a:tc>
                  <a:txBody>
                    <a:bodyPr>
                      <a:noAutofit/>
                    </a:bodyPr>
                    <a:lstStyle/>
                    <a:p>
                      <a:pPr indent="0" lvl="0" marL="0" marR="0" rtl="0" algn="l">
                        <a:spcBef>
                          <a:spcPts val="0"/>
                        </a:spcBef>
                        <a:spcAft>
                          <a:spcPts val="0"/>
                        </a:spcAft>
                        <a:buNone/>
                      </a:pPr>
                      <a:r>
                        <a:rPr lang="ja-JP" sz="1800"/>
                        <a:t>利尿剤</a:t>
                      </a:r>
                      <a:endParaRPr sz="1800"/>
                    </a:p>
                  </a:txBody>
                  <a:tcPr marT="45725" marB="45725" marR="91450" marL="91450"/>
                </a:tc>
                <a:tc>
                  <a:txBody>
                    <a:bodyPr>
                      <a:noAutofit/>
                    </a:bodyPr>
                    <a:lstStyle/>
                    <a:p>
                      <a:pPr indent="0" lvl="0" marL="0" marR="0" rtl="0" algn="l">
                        <a:spcBef>
                          <a:spcPts val="0"/>
                        </a:spcBef>
                        <a:spcAft>
                          <a:spcPts val="0"/>
                        </a:spcAft>
                        <a:buNone/>
                      </a:pPr>
                      <a:r>
                        <a:rPr lang="ja-JP" sz="1800">
                          <a:solidFill>
                            <a:schemeClr val="dk1"/>
                          </a:solidFill>
                          <a:latin typeface="Calibri"/>
                          <a:ea typeface="Calibri"/>
                          <a:cs typeface="Calibri"/>
                          <a:sym typeface="Calibri"/>
                        </a:rPr>
                        <a:t>脱水，けいれん，血圧低下</a:t>
                      </a:r>
                      <a:endParaRPr sz="1800"/>
                    </a:p>
                  </a:txBody>
                  <a:tcPr marT="45725" marB="45725" marR="91450" marL="91450"/>
                </a:tc>
              </a:tr>
              <a:tr h="370850">
                <a:tc>
                  <a:txBody>
                    <a:bodyPr>
                      <a:noAutofit/>
                    </a:bodyPr>
                    <a:lstStyle/>
                    <a:p>
                      <a:pPr indent="0" lvl="0" marL="0" marR="0" rtl="0" algn="l">
                        <a:spcBef>
                          <a:spcPts val="0"/>
                        </a:spcBef>
                        <a:spcAft>
                          <a:spcPts val="0"/>
                        </a:spcAft>
                        <a:buNone/>
                      </a:pPr>
                      <a:r>
                        <a:rPr lang="ja-JP" sz="1800"/>
                        <a:t>糖質コルチコイド</a:t>
                      </a:r>
                      <a:endParaRPr sz="1800"/>
                    </a:p>
                  </a:txBody>
                  <a:tcPr marT="45725" marB="45725" marR="91450" marL="91450"/>
                </a:tc>
                <a:tc>
                  <a:txBody>
                    <a:bodyPr>
                      <a:noAutofit/>
                    </a:bodyPr>
                    <a:lstStyle/>
                    <a:p>
                      <a:pPr indent="0" lvl="0" marL="0" marR="0" rtl="0" algn="l">
                        <a:spcBef>
                          <a:spcPts val="0"/>
                        </a:spcBef>
                        <a:spcAft>
                          <a:spcPts val="0"/>
                        </a:spcAft>
                        <a:buNone/>
                      </a:pPr>
                      <a:r>
                        <a:rPr lang="ja-JP" sz="1800">
                          <a:solidFill>
                            <a:schemeClr val="dk1"/>
                          </a:solidFill>
                          <a:latin typeface="Calibri"/>
                          <a:ea typeface="Calibri"/>
                          <a:cs typeface="Calibri"/>
                          <a:sym typeface="Calibri"/>
                        </a:rPr>
                        <a:t>骨粗しょう症，白内障，糖尿病</a:t>
                      </a:r>
                      <a:endParaRPr sz="1800"/>
                    </a:p>
                  </a:txBody>
                  <a:tcPr marT="45725" marB="45725" marR="91450" marL="91450"/>
                </a:tc>
              </a:tr>
            </a:tbl>
          </a:graphicData>
        </a:graphic>
      </p:graphicFrame>
      <p:sp>
        <p:nvSpPr>
          <p:cNvPr id="154" name="Google Shape;154;p24"/>
          <p:cNvSpPr/>
          <p:nvPr/>
        </p:nvSpPr>
        <p:spPr>
          <a:xfrm>
            <a:off x="539552" y="1124744"/>
            <a:ext cx="8208912" cy="513986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2000">
                <a:solidFill>
                  <a:schemeClr val="dk1"/>
                </a:solidFill>
                <a:latin typeface="Arial"/>
                <a:ea typeface="Arial"/>
                <a:cs typeface="Arial"/>
                <a:sym typeface="Arial"/>
              </a:rPr>
              <a:t>①ドーピングによる選手の健康への悪影響</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ja-JP" sz="2000">
                <a:solidFill>
                  <a:schemeClr val="dk1"/>
                </a:solidFill>
                <a:latin typeface="Arial"/>
                <a:ea typeface="Arial"/>
                <a:cs typeface="Arial"/>
                <a:sym typeface="Arial"/>
              </a:rPr>
              <a:t>　・薬には主作用と副作用がある</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ja-JP" sz="2000">
                <a:solidFill>
                  <a:schemeClr val="dk1"/>
                </a:solidFill>
                <a:latin typeface="Arial"/>
                <a:ea typeface="Arial"/>
                <a:cs typeface="Arial"/>
                <a:sym typeface="Arial"/>
              </a:rPr>
              <a:t>　・薬による副作用が選手の健康を損ねる　</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ja-JP" sz="2000">
                <a:solidFill>
                  <a:schemeClr val="dk1"/>
                </a:solidFill>
                <a:latin typeface="Arial"/>
                <a:ea typeface="Arial"/>
                <a:cs typeface="Arial"/>
                <a:sym typeface="Arial"/>
              </a:rPr>
              <a:t>＜代表的な禁止物質の種類と主な副作用の例＞</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ja-JP" sz="1400">
                <a:solidFill>
                  <a:schemeClr val="dk1"/>
                </a:solidFill>
                <a:latin typeface="Arial"/>
                <a:ea typeface="Arial"/>
                <a:cs typeface="Arial"/>
                <a:sym typeface="Arial"/>
              </a:rPr>
              <a:t>　　　　　　　　　　　　　　　　　　　　　　　JADA副読本 アンチ・ドーピングを通して考える－スポーツのフェアとは何か－</a:t>
            </a:r>
            <a:endParaRPr/>
          </a:p>
          <a:p>
            <a:pPr indent="0" lvl="0" marL="0" marR="0" rtl="0" algn="l">
              <a:spcBef>
                <a:spcPts val="0"/>
              </a:spcBef>
              <a:spcAft>
                <a:spcPts val="0"/>
              </a:spcAft>
              <a:buNone/>
            </a:pPr>
            <a:r>
              <a:rPr lang="ja-JP" sz="2000">
                <a:solidFill>
                  <a:schemeClr val="dk1"/>
                </a:solidFill>
                <a:latin typeface="Arial"/>
                <a:ea typeface="Arial"/>
                <a:cs typeface="Arial"/>
                <a:sym typeface="Arial"/>
              </a:rPr>
              <a:t>禁止されている方法</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ja-JP" sz="2000">
                <a:solidFill>
                  <a:schemeClr val="dk1"/>
                </a:solidFill>
                <a:latin typeface="Arial"/>
                <a:ea typeface="Arial"/>
                <a:cs typeface="Arial"/>
                <a:sym typeface="Arial"/>
              </a:rPr>
              <a:t>1）血液及び血液成分の操作</a:t>
            </a:r>
            <a:endParaRPr/>
          </a:p>
          <a:p>
            <a:pPr indent="0" lvl="0" marL="0" marR="0" rtl="0" algn="l">
              <a:spcBef>
                <a:spcPts val="0"/>
              </a:spcBef>
              <a:spcAft>
                <a:spcPts val="0"/>
              </a:spcAft>
              <a:buNone/>
            </a:pPr>
            <a:r>
              <a:rPr lang="ja-JP" sz="2000">
                <a:solidFill>
                  <a:schemeClr val="dk1"/>
                </a:solidFill>
                <a:latin typeface="Arial"/>
                <a:ea typeface="Arial"/>
                <a:cs typeface="Arial"/>
                <a:sym typeface="Arial"/>
              </a:rPr>
              <a:t>2）科学的及び物理的操作</a:t>
            </a:r>
            <a:endParaRPr/>
          </a:p>
          <a:p>
            <a:pPr indent="0" lvl="0" marL="0" marR="0" rtl="0" algn="l">
              <a:spcBef>
                <a:spcPts val="0"/>
              </a:spcBef>
              <a:spcAft>
                <a:spcPts val="0"/>
              </a:spcAft>
              <a:buNone/>
            </a:pPr>
            <a:r>
              <a:rPr lang="ja-JP" sz="2000">
                <a:solidFill>
                  <a:schemeClr val="dk1"/>
                </a:solidFill>
                <a:latin typeface="Arial"/>
                <a:ea typeface="Arial"/>
                <a:cs typeface="Arial"/>
                <a:sym typeface="Arial"/>
              </a:rPr>
              <a:t>3）遺伝子ドーピング</a:t>
            </a:r>
            <a:endParaRPr sz="20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5"/>
          <p:cNvSpPr/>
          <p:nvPr/>
        </p:nvSpPr>
        <p:spPr>
          <a:xfrm>
            <a:off x="539552" y="1844824"/>
            <a:ext cx="8147248" cy="28623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2000">
                <a:solidFill>
                  <a:schemeClr val="dk1"/>
                </a:solidFill>
                <a:latin typeface="Arial"/>
                <a:ea typeface="Arial"/>
                <a:cs typeface="Arial"/>
                <a:sym typeface="Arial"/>
              </a:rPr>
              <a:t>②社会的悪影響：薬物の習慣や青少年への悪影響など社会的な害を及ぼす。</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ja-JP" sz="2000">
                <a:solidFill>
                  <a:schemeClr val="dk1"/>
                </a:solidFill>
                <a:latin typeface="Arial"/>
                <a:ea typeface="Arial"/>
                <a:cs typeface="Arial"/>
                <a:sym typeface="Arial"/>
              </a:rPr>
              <a:t>　・有名選手がドーピングをすることで、子どもたちの夢を壊す。</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ja-JP" sz="2000">
                <a:solidFill>
                  <a:schemeClr val="dk1"/>
                </a:solidFill>
                <a:latin typeface="Arial"/>
                <a:ea typeface="Arial"/>
                <a:cs typeface="Arial"/>
                <a:sym typeface="Arial"/>
              </a:rPr>
              <a:t>　・薬物乱用への発展の可能性</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ja-JP" sz="2000">
                <a:solidFill>
                  <a:schemeClr val="dk1"/>
                </a:solidFill>
                <a:latin typeface="Arial"/>
                <a:ea typeface="Arial"/>
                <a:cs typeface="Arial"/>
                <a:sym typeface="Arial"/>
              </a:rPr>
              <a:t>③文化的価値：スポーツの価値を損ない、</a:t>
            </a:r>
            <a:r>
              <a:rPr lang="ja-JP" sz="2000" u="sng">
                <a:solidFill>
                  <a:schemeClr val="dk1"/>
                </a:solidFill>
                <a:latin typeface="Arial"/>
                <a:ea typeface="Arial"/>
                <a:cs typeface="Arial"/>
                <a:sym typeface="Arial"/>
              </a:rPr>
              <a:t>スポーツマン精神</a:t>
            </a:r>
            <a:r>
              <a:rPr lang="ja-JP" sz="2000">
                <a:solidFill>
                  <a:schemeClr val="dk1"/>
                </a:solidFill>
                <a:latin typeface="Arial"/>
                <a:ea typeface="Arial"/>
                <a:cs typeface="Arial"/>
                <a:sym typeface="Arial"/>
              </a:rPr>
              <a:t>に反する。</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ja-JP" sz="2000">
                <a:solidFill>
                  <a:schemeClr val="dk1"/>
                </a:solidFill>
                <a:latin typeface="Arial"/>
                <a:ea typeface="Arial"/>
                <a:cs typeface="Arial"/>
                <a:sym typeface="Arial"/>
              </a:rPr>
              <a:t>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ja-JP" sz="2000">
                <a:solidFill>
                  <a:schemeClr val="dk1"/>
                </a:solidFill>
                <a:latin typeface="Arial"/>
                <a:ea typeface="Arial"/>
                <a:cs typeface="Arial"/>
                <a:sym typeface="Arial"/>
              </a:rPr>
              <a:t>　　　スポーツの価値：Excellence（卓越）</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ja-JP" sz="2000">
                <a:solidFill>
                  <a:schemeClr val="dk1"/>
                </a:solidFill>
                <a:latin typeface="Arial"/>
                <a:ea typeface="Arial"/>
                <a:cs typeface="Arial"/>
                <a:sym typeface="Arial"/>
              </a:rPr>
              <a:t>　　　　　　　　　　　　　 Friendship（友情）</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ja-JP" sz="2000">
                <a:solidFill>
                  <a:schemeClr val="dk1"/>
                </a:solidFill>
                <a:latin typeface="Arial"/>
                <a:ea typeface="Arial"/>
                <a:cs typeface="Arial"/>
                <a:sym typeface="Arial"/>
              </a:rPr>
              <a:t>　　　　　　　　　　　　　 Respect（尊敬）</a:t>
            </a:r>
            <a:endParaRPr sz="2000">
              <a:solidFill>
                <a:schemeClr val="dk1"/>
              </a:solidFill>
              <a:latin typeface="Arial"/>
              <a:ea typeface="Arial"/>
              <a:cs typeface="Arial"/>
              <a:sym typeface="Arial"/>
            </a:endParaRPr>
          </a:p>
        </p:txBody>
      </p:sp>
      <p:sp>
        <p:nvSpPr>
          <p:cNvPr id="160" name="Google Shape;160;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800"/>
              <a:buFont typeface="Arial"/>
              <a:buNone/>
            </a:pPr>
            <a:r>
              <a:rPr lang="ja-JP" sz="2800">
                <a:latin typeface="Arial"/>
                <a:ea typeface="Arial"/>
                <a:cs typeface="Arial"/>
                <a:sym typeface="Arial"/>
              </a:rPr>
              <a:t>ドーピングが禁止されている理由</a:t>
            </a:r>
            <a:endParaRPr sz="28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id="89" name="Google Shape;89;p14"/>
          <p:cNvPicPr preferRelativeResize="0"/>
          <p:nvPr/>
        </p:nvPicPr>
        <p:blipFill rotWithShape="1">
          <a:blip r:embed="rId3">
            <a:alphaModFix/>
          </a:blip>
          <a:srcRect b="0" l="0" r="0" t="0"/>
          <a:stretch/>
        </p:blipFill>
        <p:spPr>
          <a:xfrm>
            <a:off x="3744453" y="-99392"/>
            <a:ext cx="5026232" cy="6840760"/>
          </a:xfrm>
          <a:prstGeom prst="rect">
            <a:avLst/>
          </a:prstGeom>
          <a:noFill/>
          <a:ln>
            <a:noFill/>
          </a:ln>
        </p:spPr>
      </p:pic>
      <p:sp>
        <p:nvSpPr>
          <p:cNvPr id="90" name="Google Shape;90;p14"/>
          <p:cNvSpPr txBox="1"/>
          <p:nvPr/>
        </p:nvSpPr>
        <p:spPr>
          <a:xfrm>
            <a:off x="510763" y="404664"/>
            <a:ext cx="3240360" cy="181588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ja-JP" sz="2400" u="none" cap="none" strike="noStrike">
                <a:solidFill>
                  <a:schemeClr val="dk1"/>
                </a:solidFill>
                <a:latin typeface="Arial"/>
                <a:ea typeface="Arial"/>
                <a:cs typeface="Arial"/>
                <a:sym typeface="Arial"/>
              </a:rPr>
              <a:t>聞いたことがありますか？</a:t>
            </a:r>
            <a:endParaRPr sz="2400">
              <a:solidFill>
                <a:schemeClr val="dk1"/>
              </a:solidFill>
              <a:latin typeface="Arial"/>
              <a:ea typeface="Arial"/>
              <a:cs typeface="Arial"/>
              <a:sym typeface="Arial"/>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ja-JP" sz="2400">
                <a:solidFill>
                  <a:schemeClr val="dk1"/>
                </a:solidFill>
                <a:latin typeface="Arial"/>
                <a:ea typeface="Arial"/>
                <a:cs typeface="Arial"/>
                <a:sym typeface="Arial"/>
              </a:rPr>
              <a:t>ドーピングの最近の事例</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ja-JP" sz="2400">
                <a:solidFill>
                  <a:schemeClr val="dk1"/>
                </a:solidFill>
                <a:latin typeface="Arial"/>
                <a:ea typeface="Arial"/>
                <a:cs typeface="Arial"/>
                <a:sym typeface="Arial"/>
              </a:rPr>
              <a:t>ロシア国家ぐるみの隠ぺい</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ja-JP" sz="1600">
                <a:solidFill>
                  <a:schemeClr val="dk1"/>
                </a:solidFill>
                <a:latin typeface="Arial"/>
                <a:ea typeface="Arial"/>
                <a:cs typeface="Arial"/>
                <a:sym typeface="Arial"/>
              </a:rPr>
              <a:t>（朝日新聞2016年6月19日）</a:t>
            </a:r>
            <a:endParaRPr sz="16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5"/>
          <p:cNvSpPr/>
          <p:nvPr/>
        </p:nvSpPr>
        <p:spPr>
          <a:xfrm>
            <a:off x="339966" y="260648"/>
            <a:ext cx="8431468" cy="59400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2400">
                <a:solidFill>
                  <a:schemeClr val="dk1"/>
                </a:solidFill>
                <a:latin typeface="Arial"/>
                <a:ea typeface="Arial"/>
                <a:cs typeface="Arial"/>
                <a:sym typeface="Arial"/>
              </a:rPr>
              <a:t>ロシア　「国家ぐるみの隠ぺい」　　</a:t>
            </a:r>
            <a:r>
              <a:rPr lang="ja-JP" sz="2000">
                <a:solidFill>
                  <a:schemeClr val="dk1"/>
                </a:solidFill>
                <a:latin typeface="Arial"/>
                <a:ea typeface="Arial"/>
                <a:cs typeface="Arial"/>
                <a:sym typeface="Arial"/>
              </a:rPr>
              <a:t>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ja-JP" sz="2000">
                <a:solidFill>
                  <a:schemeClr val="dk1"/>
                </a:solidFill>
                <a:latin typeface="Arial"/>
                <a:ea typeface="Arial"/>
                <a:cs typeface="Arial"/>
                <a:sym typeface="Arial"/>
              </a:rPr>
              <a:t>　　　　　　　　　　　　　　　</a:t>
            </a:r>
            <a:endParaRPr sz="20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000"/>
              <a:buFont typeface="Noto Sans Symbols"/>
              <a:buChar char="◆"/>
            </a:pPr>
            <a:r>
              <a:rPr lang="ja-JP" sz="2000">
                <a:solidFill>
                  <a:schemeClr val="dk1"/>
                </a:solidFill>
                <a:latin typeface="Arial"/>
                <a:ea typeface="Arial"/>
                <a:cs typeface="Arial"/>
                <a:sym typeface="Arial"/>
              </a:rPr>
              <a:t>2016年7月18日</a:t>
            </a:r>
            <a:r>
              <a:rPr lang="ja-JP" sz="2000">
                <a:solidFill>
                  <a:srgbClr val="00B0F0"/>
                </a:solidFill>
                <a:latin typeface="Arial"/>
                <a:ea typeface="Arial"/>
                <a:cs typeface="Arial"/>
                <a:sym typeface="Arial"/>
              </a:rPr>
              <a:t>世界反ドーピング機関（ＷＡＤＡ）</a:t>
            </a:r>
            <a:r>
              <a:rPr lang="ja-JP" sz="2000">
                <a:solidFill>
                  <a:schemeClr val="dk1"/>
                </a:solidFill>
                <a:latin typeface="Arial"/>
                <a:ea typeface="Arial"/>
                <a:cs typeface="Arial"/>
                <a:sym typeface="Arial"/>
              </a:rPr>
              <a:t>の調査チームは「</a:t>
            </a:r>
            <a:r>
              <a:rPr lang="ja-JP" sz="2000">
                <a:solidFill>
                  <a:srgbClr val="FF0000"/>
                </a:solidFill>
                <a:latin typeface="Arial"/>
                <a:ea typeface="Arial"/>
                <a:cs typeface="Arial"/>
                <a:sym typeface="Arial"/>
              </a:rPr>
              <a:t>マクラーレン報告書</a:t>
            </a:r>
            <a:r>
              <a:rPr lang="ja-JP" sz="2000">
                <a:solidFill>
                  <a:schemeClr val="dk1"/>
                </a:solidFill>
                <a:latin typeface="Arial"/>
                <a:ea typeface="Arial"/>
                <a:cs typeface="Arial"/>
                <a:sym typeface="Arial"/>
              </a:rPr>
              <a:t>」を公表し、ロシアが国家主導でドーピング隠しを行っていたことを明らかにした。</a:t>
            </a:r>
            <a:endParaRPr sz="20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000"/>
              <a:buFont typeface="Noto Sans Symbols"/>
              <a:buChar char="◆"/>
            </a:pPr>
            <a:r>
              <a:rPr lang="ja-JP" sz="2000">
                <a:solidFill>
                  <a:schemeClr val="dk1"/>
                </a:solidFill>
                <a:latin typeface="Arial"/>
                <a:ea typeface="Arial"/>
                <a:cs typeface="Arial"/>
                <a:sym typeface="Arial"/>
              </a:rPr>
              <a:t>マクラーレン報告書によると、モスクワの検査機関は</a:t>
            </a:r>
            <a:r>
              <a:rPr lang="ja-JP" sz="2000">
                <a:solidFill>
                  <a:srgbClr val="00B0F0"/>
                </a:solidFill>
                <a:latin typeface="Arial"/>
                <a:ea typeface="Arial"/>
                <a:cs typeface="Arial"/>
                <a:sym typeface="Arial"/>
              </a:rPr>
              <a:t>2011年から15年8月にかけて、577件のロシア選手の陽性結果を把握</a:t>
            </a:r>
            <a:r>
              <a:rPr lang="ja-JP" sz="2000">
                <a:solidFill>
                  <a:schemeClr val="dk1"/>
                </a:solidFill>
                <a:latin typeface="Arial"/>
                <a:ea typeface="Arial"/>
                <a:cs typeface="Arial"/>
                <a:sym typeface="Arial"/>
              </a:rPr>
              <a:t>していた。</a:t>
            </a:r>
            <a:endParaRPr sz="20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000"/>
              <a:buFont typeface="Noto Sans Symbols"/>
              <a:buChar char="◆"/>
            </a:pPr>
            <a:r>
              <a:rPr lang="ja-JP" sz="2000">
                <a:solidFill>
                  <a:schemeClr val="dk1"/>
                </a:solidFill>
                <a:latin typeface="Arial"/>
                <a:ea typeface="Arial"/>
                <a:cs typeface="Arial"/>
                <a:sym typeface="Arial"/>
              </a:rPr>
              <a:t>陽性結果はその都度、検査機関からスポーツ省に報告され、上層部の指示で、</a:t>
            </a:r>
            <a:r>
              <a:rPr lang="ja-JP" sz="2000">
                <a:solidFill>
                  <a:srgbClr val="00B0F0"/>
                </a:solidFill>
                <a:latin typeface="Arial"/>
                <a:ea typeface="Arial"/>
                <a:cs typeface="Arial"/>
                <a:sym typeface="Arial"/>
              </a:rPr>
              <a:t>312件は救済対象として「陰性」</a:t>
            </a:r>
            <a:r>
              <a:rPr lang="ja-JP" sz="2000">
                <a:solidFill>
                  <a:schemeClr val="dk1"/>
                </a:solidFill>
                <a:latin typeface="Arial"/>
                <a:ea typeface="Arial"/>
                <a:cs typeface="Arial"/>
                <a:sym typeface="Arial"/>
              </a:rPr>
              <a:t>にされた。</a:t>
            </a:r>
            <a:endParaRPr sz="20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000"/>
              <a:buFont typeface="Noto Sans Symbols"/>
              <a:buChar char="◆"/>
            </a:pPr>
            <a:r>
              <a:rPr lang="ja-JP" sz="2000">
                <a:solidFill>
                  <a:schemeClr val="dk1"/>
                </a:solidFill>
                <a:latin typeface="Arial"/>
                <a:ea typeface="Arial"/>
                <a:cs typeface="Arial"/>
                <a:sym typeface="Arial"/>
              </a:rPr>
              <a:t>13年にモスクワで開かれた陸上競技の世界選手権でも違反が</a:t>
            </a:r>
            <a:r>
              <a:rPr lang="ja-JP" sz="2000">
                <a:solidFill>
                  <a:srgbClr val="00B0F0"/>
                </a:solidFill>
                <a:latin typeface="Arial"/>
                <a:ea typeface="Arial"/>
                <a:cs typeface="Arial"/>
                <a:sym typeface="Arial"/>
              </a:rPr>
              <a:t>もみ消されていた</a:t>
            </a:r>
            <a:r>
              <a:rPr lang="ja-JP" sz="2000">
                <a:solidFill>
                  <a:schemeClr val="dk1"/>
                </a:solidFill>
                <a:latin typeface="Arial"/>
                <a:ea typeface="Arial"/>
                <a:cs typeface="Arial"/>
                <a:sym typeface="Arial"/>
              </a:rPr>
              <a:t>。14年のソチ五輪では、検査所で</a:t>
            </a:r>
            <a:r>
              <a:rPr lang="ja-JP" sz="2000">
                <a:solidFill>
                  <a:srgbClr val="00B0F0"/>
                </a:solidFill>
                <a:latin typeface="Arial"/>
                <a:ea typeface="Arial"/>
                <a:cs typeface="Arial"/>
                <a:sym typeface="Arial"/>
              </a:rPr>
              <a:t>尿検体をすり替えていた</a:t>
            </a:r>
            <a:r>
              <a:rPr lang="ja-JP" sz="2000">
                <a:solidFill>
                  <a:schemeClr val="dk1"/>
                </a:solidFill>
                <a:latin typeface="Arial"/>
                <a:ea typeface="Arial"/>
                <a:cs typeface="Arial"/>
                <a:sym typeface="Arial"/>
              </a:rPr>
              <a:t>ことがわかった。</a:t>
            </a:r>
            <a:endParaRPr sz="20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000"/>
              <a:buFont typeface="Noto Sans Symbols"/>
              <a:buChar char="◆"/>
            </a:pPr>
            <a:r>
              <a:rPr lang="ja-JP" sz="2000">
                <a:solidFill>
                  <a:schemeClr val="dk1"/>
                </a:solidFill>
                <a:latin typeface="Arial"/>
                <a:ea typeface="Arial"/>
                <a:cs typeface="Arial"/>
                <a:sym typeface="Arial"/>
              </a:rPr>
              <a:t>スポーツ省の指示で、ロシア連邦保安庁（ＦＳＢ）も協力。ムトコ・スポーツ相は全容を把握していたとされる。</a:t>
            </a:r>
            <a:endParaRPr sz="20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000"/>
              <a:buFont typeface="Noto Sans Symbols"/>
              <a:buChar char="◆"/>
            </a:pPr>
            <a:r>
              <a:rPr lang="ja-JP" sz="2000">
                <a:solidFill>
                  <a:schemeClr val="dk1"/>
                </a:solidFill>
                <a:latin typeface="Arial"/>
                <a:ea typeface="Arial"/>
                <a:cs typeface="Arial"/>
                <a:sym typeface="Arial"/>
              </a:rPr>
              <a:t>ＷＡＤＡは、ＩＯＣや国際パラリンピック委員会（ＩＰＣ）に対し、ロシアの全選手をリオ五輪とパラリンピックから締め出すことを提案した。しかしＩＯＣは過去に違反歴がないなどの条件を設けた上で、</a:t>
            </a:r>
            <a:r>
              <a:rPr lang="ja-JP" sz="2000">
                <a:solidFill>
                  <a:srgbClr val="FF0000"/>
                </a:solidFill>
                <a:latin typeface="Arial"/>
                <a:ea typeface="Arial"/>
                <a:cs typeface="Arial"/>
                <a:sym typeface="Arial"/>
              </a:rPr>
              <a:t>各国際競技連盟に判断を委ねた</a:t>
            </a:r>
            <a:r>
              <a:rPr lang="ja-JP" sz="2000">
                <a:solidFill>
                  <a:schemeClr val="dk1"/>
                </a:solidFill>
                <a:latin typeface="Arial"/>
                <a:ea typeface="Arial"/>
                <a:cs typeface="Arial"/>
                <a:sym typeface="Arial"/>
              </a:rPr>
              <a:t>。</a:t>
            </a:r>
            <a:r>
              <a:rPr lang="ja-JP" sz="2000">
                <a:solidFill>
                  <a:srgbClr val="00B0F0"/>
                </a:solidFill>
                <a:latin typeface="Arial"/>
                <a:ea typeface="Arial"/>
                <a:cs typeface="Arial"/>
                <a:sym typeface="Arial"/>
              </a:rPr>
              <a:t>陸上、重量挙げで全選手、ボートで22人がリオ五輪から除外された一方で、卓球、馬術は全選手の出場が認められた。</a:t>
            </a:r>
            <a:endParaRPr/>
          </a:p>
          <a:p>
            <a:pPr indent="0" lvl="0" marL="0" marR="0" rtl="0" algn="r">
              <a:spcBef>
                <a:spcPts val="0"/>
              </a:spcBef>
              <a:spcAft>
                <a:spcPts val="0"/>
              </a:spcAft>
              <a:buNone/>
            </a:pPr>
            <a:r>
              <a:rPr lang="ja-JP" sz="1600">
                <a:solidFill>
                  <a:schemeClr val="dk1"/>
                </a:solidFill>
                <a:latin typeface="Arial"/>
                <a:ea typeface="Arial"/>
                <a:cs typeface="Arial"/>
                <a:sym typeface="Arial"/>
              </a:rPr>
              <a:t>http://www.asahi.com/olympics/2016/special/doping/</a:t>
            </a:r>
            <a:endParaRPr sz="16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6"/>
          <p:cNvSpPr txBox="1"/>
          <p:nvPr>
            <p:ph type="title"/>
          </p:nvPr>
        </p:nvSpPr>
        <p:spPr>
          <a:xfrm>
            <a:off x="457200" y="274638"/>
            <a:ext cx="8229600" cy="92211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800"/>
              <a:buFont typeface="Arial"/>
              <a:buNone/>
            </a:pPr>
            <a:r>
              <a:rPr lang="ja-JP" sz="2800">
                <a:latin typeface="Arial"/>
                <a:ea typeface="Arial"/>
                <a:cs typeface="Arial"/>
                <a:sym typeface="Arial"/>
              </a:rPr>
              <a:t>ドーピングとはどのような行為の事でしょう？</a:t>
            </a:r>
            <a:endParaRPr sz="2800">
              <a:latin typeface="Arial"/>
              <a:ea typeface="Arial"/>
              <a:cs typeface="Arial"/>
              <a:sym typeface="Arial"/>
            </a:endParaRPr>
          </a:p>
        </p:txBody>
      </p:sp>
      <p:sp>
        <p:nvSpPr>
          <p:cNvPr id="101" name="Google Shape;101;p16"/>
          <p:cNvSpPr txBox="1"/>
          <p:nvPr>
            <p:ph idx="1" type="body"/>
          </p:nvPr>
        </p:nvSpPr>
        <p:spPr>
          <a:xfrm>
            <a:off x="457200" y="1124744"/>
            <a:ext cx="8229600" cy="51797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ja-JP" sz="2000" u="sng">
                <a:latin typeface="Arial"/>
                <a:ea typeface="Arial"/>
                <a:cs typeface="Arial"/>
                <a:sym typeface="Arial"/>
              </a:rPr>
              <a:t>世界ドーピング防止規定</a:t>
            </a:r>
            <a:r>
              <a:rPr lang="ja-JP" sz="2000">
                <a:latin typeface="Arial"/>
                <a:ea typeface="Arial"/>
                <a:cs typeface="Arial"/>
                <a:sym typeface="Arial"/>
              </a:rPr>
              <a:t>（2015.1.1改訂）　</a:t>
            </a:r>
            <a:r>
              <a:rPr lang="ja-JP" sz="2000">
                <a:solidFill>
                  <a:srgbClr val="FF0000"/>
                </a:solidFill>
                <a:latin typeface="Arial"/>
                <a:ea typeface="Arial"/>
                <a:cs typeface="Arial"/>
                <a:sym typeface="Arial"/>
              </a:rPr>
              <a:t>第1条　ドーピングの定義</a:t>
            </a:r>
            <a:endParaRPr sz="2000">
              <a:solidFill>
                <a:srgbClr val="FF0000"/>
              </a:solidFill>
              <a:latin typeface="Arial"/>
              <a:ea typeface="Arial"/>
              <a:cs typeface="Arial"/>
              <a:sym typeface="Arial"/>
            </a:endParaRPr>
          </a:p>
          <a:p>
            <a:pPr indent="0" lvl="0" marL="0" rtl="0" algn="l">
              <a:spcBef>
                <a:spcPts val="400"/>
              </a:spcBef>
              <a:spcAft>
                <a:spcPts val="0"/>
              </a:spcAft>
              <a:buClr>
                <a:schemeClr val="dk1"/>
              </a:buClr>
              <a:buSzPts val="2000"/>
              <a:buNone/>
            </a:pPr>
            <a:r>
              <a:rPr lang="ja-JP" sz="2000">
                <a:latin typeface="Arial"/>
                <a:ea typeface="Arial"/>
                <a:cs typeface="Arial"/>
                <a:sym typeface="Arial"/>
              </a:rPr>
              <a:t>ドーピングとは、本規程の第 2.1 項から第2.10 項に定められた一つあるいは複数の</a:t>
            </a:r>
            <a:r>
              <a:rPr lang="ja-JP" sz="2000" u="sng">
                <a:latin typeface="Arial"/>
                <a:ea typeface="Arial"/>
                <a:cs typeface="Arial"/>
                <a:sym typeface="Arial"/>
              </a:rPr>
              <a:t>アンチ・ドーピング規則違反</a:t>
            </a:r>
            <a:r>
              <a:rPr lang="ja-JP" sz="2000">
                <a:latin typeface="Arial"/>
                <a:ea typeface="Arial"/>
                <a:cs typeface="Arial"/>
                <a:sym typeface="Arial"/>
              </a:rPr>
              <a:t>が発生することをいう。</a:t>
            </a:r>
            <a:endParaRPr sz="2000">
              <a:latin typeface="Arial"/>
              <a:ea typeface="Arial"/>
              <a:cs typeface="Arial"/>
              <a:sym typeface="Arial"/>
            </a:endParaRPr>
          </a:p>
          <a:p>
            <a:pPr indent="0" lvl="0" marL="0" rtl="0" algn="l">
              <a:spcBef>
                <a:spcPts val="400"/>
              </a:spcBef>
              <a:spcAft>
                <a:spcPts val="0"/>
              </a:spcAft>
              <a:buClr>
                <a:schemeClr val="dk1"/>
              </a:buClr>
              <a:buSzPts val="2000"/>
              <a:buNone/>
            </a:pPr>
            <a:r>
              <a:rPr lang="ja-JP" sz="2000">
                <a:latin typeface="Arial"/>
                <a:ea typeface="Arial"/>
                <a:cs typeface="Arial"/>
                <a:sym typeface="Arial"/>
              </a:rPr>
              <a:t>　1.</a:t>
            </a:r>
            <a:r>
              <a:rPr lang="ja-JP" sz="2000">
                <a:solidFill>
                  <a:srgbClr val="00B0F0"/>
                </a:solidFill>
                <a:latin typeface="Arial"/>
                <a:ea typeface="Arial"/>
                <a:cs typeface="Arial"/>
                <a:sym typeface="Arial"/>
              </a:rPr>
              <a:t>存在</a:t>
            </a:r>
            <a:r>
              <a:rPr lang="ja-JP" sz="2000">
                <a:latin typeface="Arial"/>
                <a:ea typeface="Arial"/>
                <a:cs typeface="Arial"/>
                <a:sym typeface="Arial"/>
              </a:rPr>
              <a:t>： 競技者の検体に、禁止物質、その代謝物、マーカーが存在すること</a:t>
            </a:r>
            <a:endParaRPr/>
          </a:p>
          <a:p>
            <a:pPr indent="0" lvl="0" marL="0" rtl="0" algn="l">
              <a:spcBef>
                <a:spcPts val="400"/>
              </a:spcBef>
              <a:spcAft>
                <a:spcPts val="0"/>
              </a:spcAft>
              <a:buClr>
                <a:schemeClr val="dk1"/>
              </a:buClr>
              <a:buSzPts val="2000"/>
              <a:buNone/>
            </a:pPr>
            <a:r>
              <a:rPr lang="ja-JP" sz="2000">
                <a:latin typeface="Arial"/>
                <a:ea typeface="Arial"/>
                <a:cs typeface="Arial"/>
                <a:sym typeface="Arial"/>
              </a:rPr>
              <a:t>　2.</a:t>
            </a:r>
            <a:r>
              <a:rPr lang="ja-JP" sz="2000">
                <a:solidFill>
                  <a:srgbClr val="00B0F0"/>
                </a:solidFill>
                <a:latin typeface="Arial"/>
                <a:ea typeface="Arial"/>
                <a:cs typeface="Arial"/>
                <a:sym typeface="Arial"/>
              </a:rPr>
              <a:t>使用</a:t>
            </a:r>
            <a:r>
              <a:rPr lang="ja-JP" sz="2000">
                <a:latin typeface="Arial"/>
                <a:ea typeface="Arial"/>
                <a:cs typeface="Arial"/>
                <a:sym typeface="Arial"/>
              </a:rPr>
              <a:t>：競技者が禁止物質、禁止方法を使用すること、その使用を企てること</a:t>
            </a:r>
            <a:endParaRPr/>
          </a:p>
          <a:p>
            <a:pPr indent="0" lvl="0" marL="0" rtl="0" algn="l">
              <a:spcBef>
                <a:spcPts val="400"/>
              </a:spcBef>
              <a:spcAft>
                <a:spcPts val="0"/>
              </a:spcAft>
              <a:buClr>
                <a:schemeClr val="dk1"/>
              </a:buClr>
              <a:buSzPts val="2000"/>
              <a:buNone/>
            </a:pPr>
            <a:r>
              <a:rPr lang="ja-JP" sz="2000">
                <a:latin typeface="Arial"/>
                <a:ea typeface="Arial"/>
                <a:cs typeface="Arial"/>
                <a:sym typeface="Arial"/>
              </a:rPr>
              <a:t>　3.</a:t>
            </a:r>
            <a:r>
              <a:rPr lang="ja-JP" sz="2000">
                <a:solidFill>
                  <a:srgbClr val="00B0F0"/>
                </a:solidFill>
                <a:latin typeface="Arial"/>
                <a:ea typeface="Arial"/>
                <a:cs typeface="Arial"/>
                <a:sym typeface="Arial"/>
              </a:rPr>
              <a:t>拒否</a:t>
            </a:r>
            <a:r>
              <a:rPr lang="ja-JP" sz="2000">
                <a:latin typeface="Arial"/>
                <a:ea typeface="Arial"/>
                <a:cs typeface="Arial"/>
                <a:sym typeface="Arial"/>
              </a:rPr>
              <a:t>： 検体の採取の回避、拒否、不履行</a:t>
            </a:r>
            <a:endParaRPr sz="2000">
              <a:latin typeface="Arial"/>
              <a:ea typeface="Arial"/>
              <a:cs typeface="Arial"/>
              <a:sym typeface="Arial"/>
            </a:endParaRPr>
          </a:p>
          <a:p>
            <a:pPr indent="0" lvl="0" marL="0" rtl="0" algn="l">
              <a:spcBef>
                <a:spcPts val="400"/>
              </a:spcBef>
              <a:spcAft>
                <a:spcPts val="0"/>
              </a:spcAft>
              <a:buClr>
                <a:schemeClr val="dk1"/>
              </a:buClr>
              <a:buSzPts val="2000"/>
              <a:buNone/>
            </a:pPr>
            <a:r>
              <a:rPr lang="ja-JP" sz="2000">
                <a:latin typeface="Arial"/>
                <a:ea typeface="Arial"/>
                <a:cs typeface="Arial"/>
                <a:sym typeface="Arial"/>
              </a:rPr>
              <a:t>　4.</a:t>
            </a:r>
            <a:r>
              <a:rPr lang="ja-JP" sz="2000">
                <a:solidFill>
                  <a:srgbClr val="00B0F0"/>
                </a:solidFill>
                <a:latin typeface="Arial"/>
                <a:ea typeface="Arial"/>
                <a:cs typeface="Arial"/>
                <a:sym typeface="Arial"/>
              </a:rPr>
              <a:t>居場所情報未提出</a:t>
            </a:r>
            <a:r>
              <a:rPr lang="ja-JP" sz="2000">
                <a:latin typeface="Arial"/>
                <a:ea typeface="Arial"/>
                <a:cs typeface="Arial"/>
                <a:sym typeface="Arial"/>
              </a:rPr>
              <a:t>：居場所情報関連義務違反　</a:t>
            </a:r>
            <a:endParaRPr sz="2000">
              <a:latin typeface="Arial"/>
              <a:ea typeface="Arial"/>
              <a:cs typeface="Arial"/>
              <a:sym typeface="Arial"/>
            </a:endParaRPr>
          </a:p>
          <a:p>
            <a:pPr indent="0" lvl="0" marL="0" rtl="0" algn="l">
              <a:spcBef>
                <a:spcPts val="400"/>
              </a:spcBef>
              <a:spcAft>
                <a:spcPts val="0"/>
              </a:spcAft>
              <a:buClr>
                <a:schemeClr val="dk1"/>
              </a:buClr>
              <a:buSzPts val="2000"/>
              <a:buNone/>
            </a:pPr>
            <a:r>
              <a:rPr lang="ja-JP" sz="2000">
                <a:latin typeface="Arial"/>
                <a:ea typeface="Arial"/>
                <a:cs typeface="Arial"/>
                <a:sym typeface="Arial"/>
              </a:rPr>
              <a:t>　5.</a:t>
            </a:r>
            <a:r>
              <a:rPr lang="ja-JP" sz="2000">
                <a:solidFill>
                  <a:srgbClr val="00B0F0"/>
                </a:solidFill>
                <a:latin typeface="Arial"/>
                <a:ea typeface="Arial"/>
                <a:cs typeface="Arial"/>
                <a:sym typeface="Arial"/>
              </a:rPr>
              <a:t>改変</a:t>
            </a:r>
            <a:r>
              <a:rPr lang="ja-JP" sz="2000">
                <a:latin typeface="Arial"/>
                <a:ea typeface="Arial"/>
                <a:cs typeface="Arial"/>
                <a:sym typeface="Arial"/>
              </a:rPr>
              <a:t>： ドーピング・コントロールの一部に不当な改変をすること、企てること</a:t>
            </a:r>
            <a:endParaRPr sz="2000">
              <a:latin typeface="Arial"/>
              <a:ea typeface="Arial"/>
              <a:cs typeface="Arial"/>
              <a:sym typeface="Arial"/>
            </a:endParaRPr>
          </a:p>
          <a:p>
            <a:pPr indent="0" lvl="0" marL="0" rtl="0" algn="l">
              <a:spcBef>
                <a:spcPts val="400"/>
              </a:spcBef>
              <a:spcAft>
                <a:spcPts val="0"/>
              </a:spcAft>
              <a:buClr>
                <a:schemeClr val="dk1"/>
              </a:buClr>
              <a:buSzPts val="2000"/>
              <a:buNone/>
            </a:pPr>
            <a:r>
              <a:rPr lang="ja-JP" sz="2000">
                <a:latin typeface="Arial"/>
                <a:ea typeface="Arial"/>
                <a:cs typeface="Arial"/>
                <a:sym typeface="Arial"/>
              </a:rPr>
              <a:t>　6.</a:t>
            </a:r>
            <a:r>
              <a:rPr lang="ja-JP" sz="2000">
                <a:solidFill>
                  <a:srgbClr val="00B0F0"/>
                </a:solidFill>
                <a:latin typeface="Arial"/>
                <a:ea typeface="Arial"/>
                <a:cs typeface="Arial"/>
                <a:sym typeface="Arial"/>
              </a:rPr>
              <a:t>保有</a:t>
            </a:r>
            <a:r>
              <a:rPr lang="ja-JP" sz="2000">
                <a:latin typeface="Arial"/>
                <a:ea typeface="Arial"/>
                <a:cs typeface="Arial"/>
                <a:sym typeface="Arial"/>
              </a:rPr>
              <a:t>： 禁止物質又は禁止方法を保有すること</a:t>
            </a:r>
            <a:endParaRPr/>
          </a:p>
          <a:p>
            <a:pPr indent="0" lvl="0" marL="0" rtl="0" algn="l">
              <a:spcBef>
                <a:spcPts val="400"/>
              </a:spcBef>
              <a:spcAft>
                <a:spcPts val="0"/>
              </a:spcAft>
              <a:buClr>
                <a:schemeClr val="dk1"/>
              </a:buClr>
              <a:buSzPts val="2000"/>
              <a:buNone/>
            </a:pPr>
            <a:r>
              <a:rPr lang="ja-JP" sz="2000">
                <a:latin typeface="Arial"/>
                <a:ea typeface="Arial"/>
                <a:cs typeface="Arial"/>
                <a:sym typeface="Arial"/>
              </a:rPr>
              <a:t>　7.</a:t>
            </a:r>
            <a:r>
              <a:rPr lang="ja-JP" sz="2000">
                <a:solidFill>
                  <a:srgbClr val="00B0F0"/>
                </a:solidFill>
                <a:latin typeface="Arial"/>
                <a:ea typeface="Arial"/>
                <a:cs typeface="Arial"/>
                <a:sym typeface="Arial"/>
              </a:rPr>
              <a:t>取引</a:t>
            </a:r>
            <a:r>
              <a:rPr lang="ja-JP" sz="2000">
                <a:latin typeface="Arial"/>
                <a:ea typeface="Arial"/>
                <a:cs typeface="Arial"/>
                <a:sym typeface="Arial"/>
              </a:rPr>
              <a:t>： 禁止物質、禁止方法の不正取引を実行し、不正取引を企てること</a:t>
            </a:r>
            <a:endParaRPr/>
          </a:p>
          <a:p>
            <a:pPr indent="0" lvl="0" marL="0" rtl="0" algn="l">
              <a:spcBef>
                <a:spcPts val="400"/>
              </a:spcBef>
              <a:spcAft>
                <a:spcPts val="0"/>
              </a:spcAft>
              <a:buClr>
                <a:schemeClr val="dk1"/>
              </a:buClr>
              <a:buSzPts val="2000"/>
              <a:buNone/>
            </a:pPr>
            <a:r>
              <a:rPr lang="ja-JP" sz="2000">
                <a:latin typeface="Arial"/>
                <a:ea typeface="Arial"/>
                <a:cs typeface="Arial"/>
                <a:sym typeface="Arial"/>
              </a:rPr>
              <a:t>　8.</a:t>
            </a:r>
            <a:r>
              <a:rPr lang="ja-JP" sz="2000">
                <a:solidFill>
                  <a:srgbClr val="00B0F0"/>
                </a:solidFill>
                <a:latin typeface="Arial"/>
                <a:ea typeface="Arial"/>
                <a:cs typeface="Arial"/>
                <a:sym typeface="Arial"/>
              </a:rPr>
              <a:t>投与</a:t>
            </a:r>
            <a:r>
              <a:rPr lang="ja-JP" sz="2000">
                <a:latin typeface="Arial"/>
                <a:ea typeface="Arial"/>
                <a:cs typeface="Arial"/>
                <a:sym typeface="Arial"/>
              </a:rPr>
              <a:t>： 競技会に、競技者に対して禁止物質や禁止方法を投与すること、</a:t>
            </a:r>
            <a:endParaRPr sz="2000">
              <a:latin typeface="Arial"/>
              <a:ea typeface="Arial"/>
              <a:cs typeface="Arial"/>
              <a:sym typeface="Arial"/>
            </a:endParaRPr>
          </a:p>
          <a:p>
            <a:pPr indent="0" lvl="0" marL="0" rtl="0" algn="l">
              <a:spcBef>
                <a:spcPts val="400"/>
              </a:spcBef>
              <a:spcAft>
                <a:spcPts val="0"/>
              </a:spcAft>
              <a:buClr>
                <a:schemeClr val="dk1"/>
              </a:buClr>
              <a:buSzPts val="2000"/>
              <a:buNone/>
            </a:pPr>
            <a:r>
              <a:rPr lang="ja-JP" sz="2000">
                <a:latin typeface="Arial"/>
                <a:ea typeface="Arial"/>
                <a:cs typeface="Arial"/>
                <a:sym typeface="Arial"/>
              </a:rPr>
              <a:t>　　　　　　　投与を企てること、又は、競技会外において、競技者に対して競技会</a:t>
            </a:r>
            <a:endParaRPr sz="2000">
              <a:latin typeface="Arial"/>
              <a:ea typeface="Arial"/>
              <a:cs typeface="Arial"/>
              <a:sym typeface="Arial"/>
            </a:endParaRPr>
          </a:p>
          <a:p>
            <a:pPr indent="0" lvl="0" marL="0" rtl="0" algn="l">
              <a:spcBef>
                <a:spcPts val="400"/>
              </a:spcBef>
              <a:spcAft>
                <a:spcPts val="0"/>
              </a:spcAft>
              <a:buClr>
                <a:schemeClr val="dk1"/>
              </a:buClr>
              <a:buSzPts val="2000"/>
              <a:buNone/>
            </a:pPr>
            <a:r>
              <a:rPr lang="ja-JP" sz="2000">
                <a:latin typeface="Arial"/>
                <a:ea typeface="Arial"/>
                <a:cs typeface="Arial"/>
                <a:sym typeface="Arial"/>
              </a:rPr>
              <a:t>　　　　　　　外で禁止されている禁止物質、禁止方法を投与すること、企てること。</a:t>
            </a:r>
            <a:endParaRPr/>
          </a:p>
          <a:p>
            <a:pPr indent="0" lvl="0" marL="0" rtl="0" algn="l">
              <a:spcBef>
                <a:spcPts val="400"/>
              </a:spcBef>
              <a:spcAft>
                <a:spcPts val="0"/>
              </a:spcAft>
              <a:buClr>
                <a:schemeClr val="dk1"/>
              </a:buClr>
              <a:buSzPts val="2000"/>
              <a:buNone/>
            </a:pPr>
            <a:r>
              <a:rPr lang="ja-JP" sz="2000">
                <a:latin typeface="Arial"/>
                <a:ea typeface="Arial"/>
                <a:cs typeface="Arial"/>
                <a:sym typeface="Arial"/>
              </a:rPr>
              <a:t>　9.</a:t>
            </a:r>
            <a:r>
              <a:rPr lang="ja-JP" sz="2000">
                <a:solidFill>
                  <a:srgbClr val="00B0F0"/>
                </a:solidFill>
                <a:latin typeface="Arial"/>
                <a:ea typeface="Arial"/>
                <a:cs typeface="Arial"/>
                <a:sym typeface="Arial"/>
              </a:rPr>
              <a:t>関与</a:t>
            </a:r>
            <a:r>
              <a:rPr lang="ja-JP" sz="2000">
                <a:latin typeface="Arial"/>
                <a:ea typeface="Arial"/>
                <a:cs typeface="Arial"/>
                <a:sym typeface="Arial"/>
              </a:rPr>
              <a:t>：違反に関与すること</a:t>
            </a:r>
            <a:endParaRPr sz="2000">
              <a:latin typeface="Arial"/>
              <a:ea typeface="Arial"/>
              <a:cs typeface="Arial"/>
              <a:sym typeface="Arial"/>
            </a:endParaRPr>
          </a:p>
          <a:p>
            <a:pPr indent="0" lvl="0" marL="0" rtl="0" algn="l">
              <a:spcBef>
                <a:spcPts val="400"/>
              </a:spcBef>
              <a:spcAft>
                <a:spcPts val="0"/>
              </a:spcAft>
              <a:buClr>
                <a:schemeClr val="dk1"/>
              </a:buClr>
              <a:buSzPts val="2000"/>
              <a:buNone/>
            </a:pPr>
            <a:r>
              <a:rPr lang="ja-JP" sz="2000">
                <a:latin typeface="Arial"/>
                <a:ea typeface="Arial"/>
                <a:cs typeface="Arial"/>
                <a:sym typeface="Arial"/>
              </a:rPr>
              <a:t>　10.　</a:t>
            </a:r>
            <a:r>
              <a:rPr lang="ja-JP" sz="2000">
                <a:solidFill>
                  <a:srgbClr val="00B0F0"/>
                </a:solidFill>
                <a:latin typeface="Arial"/>
                <a:ea typeface="Arial"/>
                <a:cs typeface="Arial"/>
                <a:sym typeface="Arial"/>
              </a:rPr>
              <a:t>特定の対象者との関わり</a:t>
            </a:r>
            <a:r>
              <a:rPr lang="ja-JP" sz="2000">
                <a:latin typeface="Arial"/>
                <a:ea typeface="Arial"/>
                <a:cs typeface="Arial"/>
                <a:sym typeface="Arial"/>
              </a:rPr>
              <a:t>の禁止</a:t>
            </a:r>
            <a:endParaRPr sz="2000">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0" st="0"/>
                                            </p:txEl>
                                          </p:spTgt>
                                        </p:tgtEl>
                                        <p:attrNameLst>
                                          <p:attrName>style.visibility</p:attrName>
                                        </p:attrNameLst>
                                      </p:cBhvr>
                                      <p:to>
                                        <p:strVal val="visible"/>
                                      </p:to>
                                    </p:set>
                                    <p:animEffect filter="fade" transition="in">
                                      <p:cBhvr>
                                        <p:cTn dur="500"/>
                                        <p:tgtEl>
                                          <p:spTgt spid="1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1" st="1"/>
                                            </p:txEl>
                                          </p:spTgt>
                                        </p:tgtEl>
                                        <p:attrNameLst>
                                          <p:attrName>style.visibility</p:attrName>
                                        </p:attrNameLst>
                                      </p:cBhvr>
                                      <p:to>
                                        <p:strVal val="visible"/>
                                      </p:to>
                                    </p:set>
                                    <p:animEffect filter="fade" transition="in">
                                      <p:cBhvr>
                                        <p:cTn dur="500"/>
                                        <p:tgtEl>
                                          <p:spTgt spid="1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2" st="2"/>
                                            </p:txEl>
                                          </p:spTgt>
                                        </p:tgtEl>
                                        <p:attrNameLst>
                                          <p:attrName>style.visibility</p:attrName>
                                        </p:attrNameLst>
                                      </p:cBhvr>
                                      <p:to>
                                        <p:strVal val="visible"/>
                                      </p:to>
                                    </p:set>
                                    <p:animEffect filter="fade" transition="in">
                                      <p:cBhvr>
                                        <p:cTn dur="500"/>
                                        <p:tgtEl>
                                          <p:spTgt spid="10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3" st="3"/>
                                            </p:txEl>
                                          </p:spTgt>
                                        </p:tgtEl>
                                        <p:attrNameLst>
                                          <p:attrName>style.visibility</p:attrName>
                                        </p:attrNameLst>
                                      </p:cBhvr>
                                      <p:to>
                                        <p:strVal val="visible"/>
                                      </p:to>
                                    </p:set>
                                    <p:animEffect filter="fade" transition="in">
                                      <p:cBhvr>
                                        <p:cTn dur="500"/>
                                        <p:tgtEl>
                                          <p:spTgt spid="10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4" st="4"/>
                                            </p:txEl>
                                          </p:spTgt>
                                        </p:tgtEl>
                                        <p:attrNameLst>
                                          <p:attrName>style.visibility</p:attrName>
                                        </p:attrNameLst>
                                      </p:cBhvr>
                                      <p:to>
                                        <p:strVal val="visible"/>
                                      </p:to>
                                    </p:set>
                                    <p:animEffect filter="fade" transition="in">
                                      <p:cBhvr>
                                        <p:cTn dur="500"/>
                                        <p:tgtEl>
                                          <p:spTgt spid="10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5" st="5"/>
                                            </p:txEl>
                                          </p:spTgt>
                                        </p:tgtEl>
                                        <p:attrNameLst>
                                          <p:attrName>style.visibility</p:attrName>
                                        </p:attrNameLst>
                                      </p:cBhvr>
                                      <p:to>
                                        <p:strVal val="visible"/>
                                      </p:to>
                                    </p:set>
                                    <p:animEffect filter="fade" transition="in">
                                      <p:cBhvr>
                                        <p:cTn dur="500"/>
                                        <p:tgtEl>
                                          <p:spTgt spid="10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6" st="6"/>
                                            </p:txEl>
                                          </p:spTgt>
                                        </p:tgtEl>
                                        <p:attrNameLst>
                                          <p:attrName>style.visibility</p:attrName>
                                        </p:attrNameLst>
                                      </p:cBhvr>
                                      <p:to>
                                        <p:strVal val="visible"/>
                                      </p:to>
                                    </p:set>
                                    <p:animEffect filter="fade" transition="in">
                                      <p:cBhvr>
                                        <p:cTn dur="500"/>
                                        <p:tgtEl>
                                          <p:spTgt spid="10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7" st="7"/>
                                            </p:txEl>
                                          </p:spTgt>
                                        </p:tgtEl>
                                        <p:attrNameLst>
                                          <p:attrName>style.visibility</p:attrName>
                                        </p:attrNameLst>
                                      </p:cBhvr>
                                      <p:to>
                                        <p:strVal val="visible"/>
                                      </p:to>
                                    </p:set>
                                    <p:animEffect filter="fade" transition="in">
                                      <p:cBhvr>
                                        <p:cTn dur="500"/>
                                        <p:tgtEl>
                                          <p:spTgt spid="10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8" st="8"/>
                                            </p:txEl>
                                          </p:spTgt>
                                        </p:tgtEl>
                                        <p:attrNameLst>
                                          <p:attrName>style.visibility</p:attrName>
                                        </p:attrNameLst>
                                      </p:cBhvr>
                                      <p:to>
                                        <p:strVal val="visible"/>
                                      </p:to>
                                    </p:set>
                                    <p:animEffect filter="fade" transition="in">
                                      <p:cBhvr>
                                        <p:cTn dur="500"/>
                                        <p:tgtEl>
                                          <p:spTgt spid="10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9" st="9"/>
                                            </p:txEl>
                                          </p:spTgt>
                                        </p:tgtEl>
                                        <p:attrNameLst>
                                          <p:attrName>style.visibility</p:attrName>
                                        </p:attrNameLst>
                                      </p:cBhvr>
                                      <p:to>
                                        <p:strVal val="visible"/>
                                      </p:to>
                                    </p:set>
                                    <p:animEffect filter="fade" transition="in">
                                      <p:cBhvr>
                                        <p:cTn dur="500"/>
                                        <p:tgtEl>
                                          <p:spTgt spid="101">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10" st="10"/>
                                            </p:txEl>
                                          </p:spTgt>
                                        </p:tgtEl>
                                        <p:attrNameLst>
                                          <p:attrName>style.visibility</p:attrName>
                                        </p:attrNameLst>
                                      </p:cBhvr>
                                      <p:to>
                                        <p:strVal val="visible"/>
                                      </p:to>
                                    </p:set>
                                    <p:animEffect filter="fade" transition="in">
                                      <p:cBhvr>
                                        <p:cTn dur="500"/>
                                        <p:tgtEl>
                                          <p:spTgt spid="101">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11" st="11"/>
                                            </p:txEl>
                                          </p:spTgt>
                                        </p:tgtEl>
                                        <p:attrNameLst>
                                          <p:attrName>style.visibility</p:attrName>
                                        </p:attrNameLst>
                                      </p:cBhvr>
                                      <p:to>
                                        <p:strVal val="visible"/>
                                      </p:to>
                                    </p:set>
                                    <p:animEffect filter="fade" transition="in">
                                      <p:cBhvr>
                                        <p:cTn dur="500"/>
                                        <p:tgtEl>
                                          <p:spTgt spid="101">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12" st="12"/>
                                            </p:txEl>
                                          </p:spTgt>
                                        </p:tgtEl>
                                        <p:attrNameLst>
                                          <p:attrName>style.visibility</p:attrName>
                                        </p:attrNameLst>
                                      </p:cBhvr>
                                      <p:to>
                                        <p:strVal val="visible"/>
                                      </p:to>
                                    </p:set>
                                    <p:animEffect filter="fade" transition="in">
                                      <p:cBhvr>
                                        <p:cTn dur="500"/>
                                        <p:tgtEl>
                                          <p:spTgt spid="101">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xEl>
                                              <p:pRg end="13" st="13"/>
                                            </p:txEl>
                                          </p:spTgt>
                                        </p:tgtEl>
                                        <p:attrNameLst>
                                          <p:attrName>style.visibility</p:attrName>
                                        </p:attrNameLst>
                                      </p:cBhvr>
                                      <p:to>
                                        <p:strVal val="visible"/>
                                      </p:to>
                                    </p:set>
                                    <p:animEffect filter="fade" transition="in">
                                      <p:cBhvr>
                                        <p:cTn dur="500"/>
                                        <p:tgtEl>
                                          <p:spTgt spid="101">
                                            <p:txEl>
                                              <p:pRg end="13" st="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200"/>
              <a:buFont typeface="Arial"/>
              <a:buNone/>
            </a:pPr>
            <a:r>
              <a:rPr lang="ja-JP" sz="3200">
                <a:latin typeface="Arial"/>
                <a:ea typeface="Arial"/>
                <a:cs typeface="Arial"/>
                <a:sym typeface="Arial"/>
              </a:rPr>
              <a:t>ドーピングの歴史</a:t>
            </a:r>
            <a:endParaRPr sz="3200">
              <a:latin typeface="Arial"/>
              <a:ea typeface="Arial"/>
              <a:cs typeface="Arial"/>
              <a:sym typeface="Arial"/>
            </a:endParaRPr>
          </a:p>
        </p:txBody>
      </p:sp>
      <p:sp>
        <p:nvSpPr>
          <p:cNvPr id="107" name="Google Shape;107;p17"/>
          <p:cNvSpPr txBox="1"/>
          <p:nvPr>
            <p:ph idx="1" type="body"/>
          </p:nvPr>
        </p:nvSpPr>
        <p:spPr>
          <a:xfrm>
            <a:off x="457200" y="1196752"/>
            <a:ext cx="8229600" cy="504056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B0F0"/>
              </a:buClr>
              <a:buSzPts val="2400"/>
              <a:buFont typeface="Noto Sans Symbols"/>
              <a:buChar char="✓"/>
            </a:pPr>
            <a:r>
              <a:rPr lang="ja-JP" sz="2400">
                <a:latin typeface="Arial"/>
                <a:ea typeface="Arial"/>
                <a:cs typeface="Arial"/>
                <a:sym typeface="Arial"/>
              </a:rPr>
              <a:t>もっとも古いドーピングの事例</a:t>
            </a:r>
            <a:endParaRPr sz="2400">
              <a:latin typeface="Arial"/>
              <a:ea typeface="Arial"/>
              <a:cs typeface="Arial"/>
              <a:sym typeface="Arial"/>
            </a:endParaRPr>
          </a:p>
          <a:p>
            <a:pPr indent="0" lvl="0" marL="0" rtl="0" algn="l">
              <a:spcBef>
                <a:spcPts val="480"/>
              </a:spcBef>
              <a:spcAft>
                <a:spcPts val="0"/>
              </a:spcAft>
              <a:buClr>
                <a:schemeClr val="dk1"/>
              </a:buClr>
              <a:buSzPts val="2400"/>
              <a:buNone/>
            </a:pPr>
            <a:r>
              <a:rPr lang="ja-JP" sz="2400" u="sng">
                <a:latin typeface="Arial"/>
                <a:ea typeface="Arial"/>
                <a:cs typeface="Arial"/>
                <a:sym typeface="Arial"/>
              </a:rPr>
              <a:t>1865年</a:t>
            </a:r>
            <a:r>
              <a:rPr lang="ja-JP" sz="2400">
                <a:latin typeface="Arial"/>
                <a:ea typeface="Arial"/>
                <a:cs typeface="Arial"/>
                <a:sym typeface="Arial"/>
              </a:rPr>
              <a:t>　アムステルダム運河水泳競技</a:t>
            </a:r>
            <a:endParaRPr/>
          </a:p>
          <a:p>
            <a:pPr indent="0" lvl="0" marL="0" rtl="0" algn="l">
              <a:spcBef>
                <a:spcPts val="480"/>
              </a:spcBef>
              <a:spcAft>
                <a:spcPts val="0"/>
              </a:spcAft>
              <a:buClr>
                <a:schemeClr val="dk1"/>
              </a:buClr>
              <a:buSzPts val="2400"/>
              <a:buNone/>
            </a:pPr>
            <a:r>
              <a:rPr lang="ja-JP" sz="2400" u="sng">
                <a:latin typeface="Arial"/>
                <a:ea typeface="Arial"/>
                <a:cs typeface="Arial"/>
                <a:sym typeface="Arial"/>
              </a:rPr>
              <a:t>1896年</a:t>
            </a:r>
            <a:r>
              <a:rPr lang="ja-JP" sz="2400">
                <a:latin typeface="Arial"/>
                <a:ea typeface="Arial"/>
                <a:cs typeface="Arial"/>
                <a:sym typeface="Arial"/>
              </a:rPr>
              <a:t>　競技中の死亡事故</a:t>
            </a:r>
            <a:endParaRPr sz="2400">
              <a:latin typeface="Arial"/>
              <a:ea typeface="Arial"/>
              <a:cs typeface="Arial"/>
              <a:sym typeface="Arial"/>
            </a:endParaRPr>
          </a:p>
          <a:p>
            <a:pPr indent="-342900" lvl="0" marL="342900" rtl="0" algn="l">
              <a:spcBef>
                <a:spcPts val="480"/>
              </a:spcBef>
              <a:spcAft>
                <a:spcPts val="0"/>
              </a:spcAft>
              <a:buClr>
                <a:srgbClr val="00B0F0"/>
              </a:buClr>
              <a:buSzPts val="2400"/>
              <a:buFont typeface="Noto Sans Symbols"/>
              <a:buChar char="✓"/>
            </a:pPr>
            <a:r>
              <a:rPr lang="ja-JP" sz="2400">
                <a:latin typeface="Arial"/>
                <a:ea typeface="Arial"/>
                <a:cs typeface="Arial"/>
                <a:sym typeface="Arial"/>
              </a:rPr>
              <a:t>ドーピング規制のきっかけ：</a:t>
            </a:r>
            <a:endParaRPr/>
          </a:p>
          <a:p>
            <a:pPr indent="0" lvl="0" marL="0" rtl="0" algn="l">
              <a:spcBef>
                <a:spcPts val="480"/>
              </a:spcBef>
              <a:spcAft>
                <a:spcPts val="0"/>
              </a:spcAft>
              <a:buClr>
                <a:schemeClr val="dk1"/>
              </a:buClr>
              <a:buSzPts val="2400"/>
              <a:buNone/>
            </a:pPr>
            <a:r>
              <a:rPr lang="ja-JP" sz="2400" u="sng">
                <a:latin typeface="Arial"/>
                <a:ea typeface="Arial"/>
                <a:cs typeface="Arial"/>
                <a:sym typeface="Arial"/>
              </a:rPr>
              <a:t>1960年</a:t>
            </a:r>
            <a:r>
              <a:rPr lang="ja-JP" sz="2400">
                <a:latin typeface="Arial"/>
                <a:ea typeface="Arial"/>
                <a:cs typeface="Arial"/>
                <a:sym typeface="Arial"/>
              </a:rPr>
              <a:t>　ローマ・オリンピックで自転車競技の選手（イエンセ</a:t>
            </a:r>
            <a:endParaRPr sz="2400">
              <a:latin typeface="Arial"/>
              <a:ea typeface="Arial"/>
              <a:cs typeface="Arial"/>
              <a:sym typeface="Arial"/>
            </a:endParaRPr>
          </a:p>
          <a:p>
            <a:pPr indent="0" lvl="0" marL="0" rtl="0" algn="l">
              <a:spcBef>
                <a:spcPts val="480"/>
              </a:spcBef>
              <a:spcAft>
                <a:spcPts val="0"/>
              </a:spcAft>
              <a:buClr>
                <a:schemeClr val="dk1"/>
              </a:buClr>
              <a:buSzPts val="2400"/>
              <a:buNone/>
            </a:pPr>
            <a:r>
              <a:rPr lang="ja-JP" sz="2400">
                <a:latin typeface="Arial"/>
                <a:ea typeface="Arial"/>
                <a:cs typeface="Arial"/>
                <a:sym typeface="Arial"/>
              </a:rPr>
              <a:t>　ン・デンマーク）が興奮剤使用による急性心不全で死亡した</a:t>
            </a:r>
            <a:endParaRPr sz="2400">
              <a:latin typeface="Arial"/>
              <a:ea typeface="Arial"/>
              <a:cs typeface="Arial"/>
              <a:sym typeface="Arial"/>
            </a:endParaRPr>
          </a:p>
          <a:p>
            <a:pPr indent="0" lvl="0" marL="0" rtl="0" algn="l">
              <a:spcBef>
                <a:spcPts val="480"/>
              </a:spcBef>
              <a:spcAft>
                <a:spcPts val="0"/>
              </a:spcAft>
              <a:buClr>
                <a:schemeClr val="dk1"/>
              </a:buClr>
              <a:buSzPts val="2400"/>
              <a:buNone/>
            </a:pPr>
            <a:r>
              <a:rPr lang="ja-JP" sz="2400">
                <a:latin typeface="Arial"/>
                <a:ea typeface="Arial"/>
                <a:cs typeface="Arial"/>
                <a:sym typeface="Arial"/>
              </a:rPr>
              <a:t>→　ドーピングの規制への関心の高まり</a:t>
            </a:r>
            <a:endParaRPr/>
          </a:p>
          <a:p>
            <a:pPr indent="0" lvl="0" marL="0" rtl="0" algn="l">
              <a:spcBef>
                <a:spcPts val="480"/>
              </a:spcBef>
              <a:spcAft>
                <a:spcPts val="0"/>
              </a:spcAft>
              <a:buClr>
                <a:schemeClr val="dk1"/>
              </a:buClr>
              <a:buSzPts val="2400"/>
              <a:buNone/>
            </a:pPr>
            <a:r>
              <a:rPr lang="ja-JP" sz="2400" u="sng">
                <a:latin typeface="Arial"/>
                <a:ea typeface="Arial"/>
                <a:cs typeface="Arial"/>
                <a:sym typeface="Arial"/>
              </a:rPr>
              <a:t>1967年</a:t>
            </a:r>
            <a:r>
              <a:rPr lang="ja-JP" sz="2400">
                <a:latin typeface="Arial"/>
                <a:ea typeface="Arial"/>
                <a:cs typeface="Arial"/>
                <a:sym typeface="Arial"/>
              </a:rPr>
              <a:t>　ツール・ド・フランスでのレース中の死亡事故（禁止</a:t>
            </a:r>
            <a:endParaRPr sz="2400">
              <a:latin typeface="Arial"/>
              <a:ea typeface="Arial"/>
              <a:cs typeface="Arial"/>
              <a:sym typeface="Arial"/>
            </a:endParaRPr>
          </a:p>
          <a:p>
            <a:pPr indent="0" lvl="0" marL="0" rtl="0" algn="l">
              <a:spcBef>
                <a:spcPts val="480"/>
              </a:spcBef>
              <a:spcAft>
                <a:spcPts val="0"/>
              </a:spcAft>
              <a:buClr>
                <a:schemeClr val="dk1"/>
              </a:buClr>
              <a:buSzPts val="2400"/>
              <a:buNone/>
            </a:pPr>
            <a:r>
              <a:rPr lang="ja-JP" sz="2400">
                <a:latin typeface="Arial"/>
                <a:ea typeface="Arial"/>
                <a:cs typeface="Arial"/>
                <a:sym typeface="Arial"/>
              </a:rPr>
              <a:t>　薬物の使用による）</a:t>
            </a:r>
            <a:endParaRPr/>
          </a:p>
          <a:p>
            <a:pPr indent="0" lvl="0" marL="0" rtl="0" algn="l">
              <a:spcBef>
                <a:spcPts val="480"/>
              </a:spcBef>
              <a:spcAft>
                <a:spcPts val="0"/>
              </a:spcAft>
              <a:buClr>
                <a:schemeClr val="dk1"/>
              </a:buClr>
              <a:buSzPts val="2400"/>
              <a:buNone/>
            </a:pPr>
            <a:r>
              <a:t/>
            </a:r>
            <a:endParaRPr sz="2400">
              <a:latin typeface="Arial"/>
              <a:ea typeface="Arial"/>
              <a:cs typeface="Arial"/>
              <a:sym typeface="Arial"/>
            </a:endParaRPr>
          </a:p>
          <a:p>
            <a:pPr indent="0" lvl="0" marL="0" rtl="0" algn="l">
              <a:spcBef>
                <a:spcPts val="480"/>
              </a:spcBef>
              <a:spcAft>
                <a:spcPts val="0"/>
              </a:spcAft>
              <a:buClr>
                <a:schemeClr val="dk1"/>
              </a:buClr>
              <a:buSzPts val="2400"/>
              <a:buNone/>
            </a:pPr>
            <a:r>
              <a:rPr lang="ja-JP" sz="2400">
                <a:latin typeface="Arial"/>
                <a:ea typeface="Arial"/>
                <a:cs typeface="Arial"/>
                <a:sym typeface="Arial"/>
              </a:rPr>
              <a:t>＊</a:t>
            </a:r>
            <a:r>
              <a:rPr lang="ja-JP" sz="2400" u="sng">
                <a:latin typeface="Arial"/>
                <a:ea typeface="Arial"/>
                <a:cs typeface="Arial"/>
                <a:sym typeface="Arial"/>
              </a:rPr>
              <a:t>1970～1980年代</a:t>
            </a:r>
            <a:r>
              <a:rPr lang="ja-JP" sz="2400">
                <a:latin typeface="Arial"/>
                <a:ea typeface="Arial"/>
                <a:cs typeface="Arial"/>
                <a:sym typeface="Arial"/>
              </a:rPr>
              <a:t>にはさまざまな競技種目に薬物使用が蔓延していた</a:t>
            </a:r>
            <a:endParaRPr/>
          </a:p>
          <a:p>
            <a:pPr indent="-190500" lvl="0" marL="342900" rtl="0" algn="l">
              <a:spcBef>
                <a:spcPts val="480"/>
              </a:spcBef>
              <a:spcAft>
                <a:spcPts val="0"/>
              </a:spcAft>
              <a:buClr>
                <a:schemeClr val="dk1"/>
              </a:buClr>
              <a:buSzPts val="2400"/>
              <a:buNone/>
            </a:pPr>
            <a:r>
              <a:t/>
            </a:r>
            <a:endParaRPr sz="24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pic>
        <p:nvPicPr>
          <p:cNvPr id="112" name="Google Shape;112;p18"/>
          <p:cNvPicPr preferRelativeResize="0"/>
          <p:nvPr/>
        </p:nvPicPr>
        <p:blipFill rotWithShape="1">
          <a:blip r:embed="rId3">
            <a:alphaModFix/>
          </a:blip>
          <a:srcRect b="0" l="0" r="0" t="0"/>
          <a:stretch/>
        </p:blipFill>
        <p:spPr>
          <a:xfrm>
            <a:off x="5339199" y="911116"/>
            <a:ext cx="3556974" cy="5437733"/>
          </a:xfrm>
          <a:prstGeom prst="rect">
            <a:avLst/>
          </a:prstGeom>
          <a:noFill/>
          <a:ln>
            <a:noFill/>
          </a:ln>
        </p:spPr>
      </p:pic>
      <p:sp>
        <p:nvSpPr>
          <p:cNvPr id="113" name="Google Shape;113;p18"/>
          <p:cNvSpPr txBox="1"/>
          <p:nvPr/>
        </p:nvSpPr>
        <p:spPr>
          <a:xfrm>
            <a:off x="5785227" y="6348849"/>
            <a:ext cx="3035245" cy="30777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ja-JP" sz="1400">
                <a:solidFill>
                  <a:schemeClr val="dk1"/>
                </a:solidFill>
                <a:latin typeface="Calibri"/>
                <a:ea typeface="Calibri"/>
                <a:cs typeface="Calibri"/>
                <a:sym typeface="Calibri"/>
              </a:rPr>
              <a:t>2009年11月　朝日新聞</a:t>
            </a:r>
            <a:endParaRPr sz="1400">
              <a:solidFill>
                <a:schemeClr val="dk1"/>
              </a:solidFill>
              <a:latin typeface="Calibri"/>
              <a:ea typeface="Calibri"/>
              <a:cs typeface="Calibri"/>
              <a:sym typeface="Calibri"/>
            </a:endParaRPr>
          </a:p>
        </p:txBody>
      </p:sp>
      <p:sp>
        <p:nvSpPr>
          <p:cNvPr id="114" name="Google Shape;114;p18"/>
          <p:cNvSpPr/>
          <p:nvPr/>
        </p:nvSpPr>
        <p:spPr>
          <a:xfrm>
            <a:off x="323528" y="430504"/>
            <a:ext cx="5062076" cy="59093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800">
                <a:solidFill>
                  <a:schemeClr val="dk1"/>
                </a:solidFill>
                <a:latin typeface="Arial"/>
                <a:ea typeface="Arial"/>
                <a:cs typeface="Arial"/>
                <a:sym typeface="Arial"/>
              </a:rPr>
              <a:t>幻の世界新９秒７９</a:t>
            </a:r>
            <a:endParaRPr/>
          </a:p>
          <a:p>
            <a:pPr indent="0" lvl="0" marL="0" marR="0" rtl="0" algn="l">
              <a:spcBef>
                <a:spcPts val="0"/>
              </a:spcBef>
              <a:spcAft>
                <a:spcPts val="0"/>
              </a:spcAft>
              <a:buNone/>
            </a:pPr>
            <a:r>
              <a:rPr lang="ja-JP" sz="1800">
                <a:solidFill>
                  <a:schemeClr val="dk1"/>
                </a:solidFill>
                <a:latin typeface="Arial"/>
                <a:ea typeface="Arial"/>
                <a:cs typeface="Arial"/>
                <a:sym typeface="Arial"/>
              </a:rPr>
              <a:t>スーパースターのドーピング</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rgbClr val="00B050"/>
              </a:buClr>
              <a:buSzPts val="1800"/>
              <a:buFont typeface="Noto Sans Symbols"/>
              <a:buChar char="◆"/>
            </a:pPr>
            <a:r>
              <a:rPr lang="ja-JP" sz="1800" u="sng">
                <a:solidFill>
                  <a:schemeClr val="dk1"/>
                </a:solidFill>
                <a:latin typeface="Arial"/>
                <a:ea typeface="Arial"/>
                <a:cs typeface="Arial"/>
                <a:sym typeface="Arial"/>
              </a:rPr>
              <a:t>1988年ソウル五輪の陸上男子100メートルで9秒79をマークした</a:t>
            </a:r>
            <a:r>
              <a:rPr lang="ja-JP" sz="1800" u="sng">
                <a:solidFill>
                  <a:srgbClr val="FF0000"/>
                </a:solidFill>
                <a:latin typeface="Arial"/>
                <a:ea typeface="Arial"/>
                <a:cs typeface="Arial"/>
                <a:sym typeface="Arial"/>
              </a:rPr>
              <a:t>ベン・ジョンソン</a:t>
            </a:r>
            <a:r>
              <a:rPr lang="ja-JP" sz="1800" u="sng">
                <a:solidFill>
                  <a:schemeClr val="dk1"/>
                </a:solidFill>
                <a:latin typeface="Arial"/>
                <a:ea typeface="Arial"/>
                <a:cs typeface="Arial"/>
                <a:sym typeface="Arial"/>
              </a:rPr>
              <a:t>（カナダ）</a:t>
            </a:r>
            <a:endParaRPr sz="1800" u="sng">
              <a:solidFill>
                <a:schemeClr val="dk1"/>
              </a:solidFill>
              <a:latin typeface="Arial"/>
              <a:ea typeface="Arial"/>
              <a:cs typeface="Arial"/>
              <a:sym typeface="Arial"/>
            </a:endParaRPr>
          </a:p>
          <a:p>
            <a:pPr indent="0" lvl="0" marL="0" marR="0" rtl="0" algn="l">
              <a:spcBef>
                <a:spcPts val="0"/>
              </a:spcBef>
              <a:spcAft>
                <a:spcPts val="0"/>
              </a:spcAft>
              <a:buNone/>
            </a:pPr>
            <a:r>
              <a:rPr lang="ja-JP" sz="1800">
                <a:solidFill>
                  <a:schemeClr val="dk1"/>
                </a:solidFill>
                <a:latin typeface="Arial"/>
                <a:ea typeface="Arial"/>
                <a:cs typeface="Arial"/>
                <a:sym typeface="Arial"/>
              </a:rPr>
              <a:t>　レース後、筋肉増強剤の使用が発覚。金メダルを剝奪（はくだつ）され、2年間出場停止の処分になった。93年には再び違反が見つかり、永久資格停止処分になった。</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rgbClr val="00B050"/>
              </a:buClr>
              <a:buSzPts val="1800"/>
              <a:buFont typeface="Noto Sans Symbols"/>
              <a:buChar char="◆"/>
            </a:pPr>
            <a:r>
              <a:rPr lang="ja-JP" sz="1800" u="sng">
                <a:solidFill>
                  <a:schemeClr val="dk1"/>
                </a:solidFill>
                <a:latin typeface="Arial"/>
                <a:ea typeface="Arial"/>
                <a:cs typeface="Arial"/>
                <a:sym typeface="Arial"/>
              </a:rPr>
              <a:t>アルゼンチンのサッカー選手、</a:t>
            </a:r>
            <a:r>
              <a:rPr lang="ja-JP" sz="1800" u="sng">
                <a:solidFill>
                  <a:srgbClr val="FF0000"/>
                </a:solidFill>
                <a:latin typeface="Arial"/>
                <a:ea typeface="Arial"/>
                <a:cs typeface="Arial"/>
                <a:sym typeface="Arial"/>
              </a:rPr>
              <a:t>ディエゴ・マラドーナ</a:t>
            </a:r>
            <a:endParaRPr sz="1800" u="sng">
              <a:solidFill>
                <a:srgbClr val="FF0000"/>
              </a:solidFill>
              <a:latin typeface="Arial"/>
              <a:ea typeface="Arial"/>
              <a:cs typeface="Arial"/>
              <a:sym typeface="Arial"/>
            </a:endParaRPr>
          </a:p>
          <a:p>
            <a:pPr indent="0" lvl="0" marL="0" marR="0" rtl="0" algn="l">
              <a:spcBef>
                <a:spcPts val="0"/>
              </a:spcBef>
              <a:spcAft>
                <a:spcPts val="0"/>
              </a:spcAft>
              <a:buNone/>
            </a:pPr>
            <a:r>
              <a:rPr lang="ja-JP" sz="1800">
                <a:solidFill>
                  <a:schemeClr val="dk1"/>
                </a:solidFill>
                <a:latin typeface="Arial"/>
                <a:ea typeface="Arial"/>
                <a:cs typeface="Arial"/>
                <a:sym typeface="Arial"/>
              </a:rPr>
              <a:t>　94年アメリカＷ杯の１次リーグで、興奮剤など5種類の禁止薬物の使用が見つかった。エースを失ったチームは、決勝トーナメント１回戦で敗退した。</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rgbClr val="00B050"/>
              </a:buClr>
              <a:buSzPts val="1800"/>
              <a:buFont typeface="Noto Sans Symbols"/>
              <a:buChar char="◆"/>
            </a:pPr>
            <a:r>
              <a:rPr lang="ja-JP" sz="1800" u="sng">
                <a:solidFill>
                  <a:schemeClr val="dk1"/>
                </a:solidFill>
                <a:latin typeface="Arial"/>
                <a:ea typeface="Arial"/>
                <a:cs typeface="Arial"/>
                <a:sym typeface="Arial"/>
              </a:rPr>
              <a:t>自転車ロードレースのツール・ド・フランスで99年から「7連覇」した</a:t>
            </a:r>
            <a:r>
              <a:rPr lang="ja-JP" sz="1800" u="sng">
                <a:solidFill>
                  <a:srgbClr val="FF0000"/>
                </a:solidFill>
                <a:latin typeface="Arial"/>
                <a:ea typeface="Arial"/>
                <a:cs typeface="Arial"/>
                <a:sym typeface="Arial"/>
              </a:rPr>
              <a:t>ランス・アームストロング</a:t>
            </a:r>
            <a:r>
              <a:rPr lang="ja-JP" sz="1800" u="sng">
                <a:solidFill>
                  <a:schemeClr val="dk1"/>
                </a:solidFill>
                <a:latin typeface="Arial"/>
                <a:ea typeface="Arial"/>
                <a:cs typeface="Arial"/>
                <a:sym typeface="Arial"/>
              </a:rPr>
              <a:t>（米）</a:t>
            </a:r>
            <a:endParaRPr sz="1800" u="sng">
              <a:solidFill>
                <a:schemeClr val="dk1"/>
              </a:solidFill>
              <a:latin typeface="Arial"/>
              <a:ea typeface="Arial"/>
              <a:cs typeface="Arial"/>
              <a:sym typeface="Arial"/>
            </a:endParaRPr>
          </a:p>
          <a:p>
            <a:pPr indent="0" lvl="0" marL="0" marR="0" rtl="0" algn="l">
              <a:spcBef>
                <a:spcPts val="0"/>
              </a:spcBef>
              <a:spcAft>
                <a:spcPts val="0"/>
              </a:spcAft>
              <a:buNone/>
            </a:pPr>
            <a:r>
              <a:rPr lang="ja-JP" sz="1800">
                <a:solidFill>
                  <a:schemeClr val="dk1"/>
                </a:solidFill>
                <a:latin typeface="Arial"/>
                <a:ea typeface="Arial"/>
                <a:cs typeface="Arial"/>
                <a:sym typeface="Arial"/>
              </a:rPr>
              <a:t>　膨大な間接証拠や証言で逃げ道を塞がれ、持久力を向上させるエリスロポエチン（ＥＰＯ）など複数の禁止薬物の使用を認めた。1998年8月以降の全成績が抹消され、永久資格停止処分を受けた。</a:t>
            </a:r>
            <a:endParaRPr sz="18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2800"/>
              <a:buFont typeface="Calibri"/>
              <a:buNone/>
            </a:pPr>
            <a:r>
              <a:rPr lang="ja-JP" sz="2800"/>
              <a:t>ベン・ジョンソンの告白</a:t>
            </a:r>
            <a:endParaRPr sz="2800"/>
          </a:p>
        </p:txBody>
      </p:sp>
      <p:sp>
        <p:nvSpPr>
          <p:cNvPr id="120" name="Google Shape;120;p19"/>
          <p:cNvSpPr/>
          <p:nvPr/>
        </p:nvSpPr>
        <p:spPr>
          <a:xfrm>
            <a:off x="611560" y="1484784"/>
            <a:ext cx="8208912" cy="480131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　あのレースで90メートルに到達したとき、大型スクリーンの時計が見えたんだ。9秒ちょうど。このスピードなら誰も追いつけない。だから横を見てスピードを落とした。もし落とさなければ9秒70ぐらいだったんじゃないか。</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ja-JP" sz="1800">
                <a:solidFill>
                  <a:schemeClr val="dk1"/>
                </a:solidFill>
                <a:latin typeface="Arial"/>
                <a:ea typeface="Arial"/>
                <a:cs typeface="Arial"/>
                <a:sym typeface="Arial"/>
              </a:rPr>
              <a:t>　85年、オーストラリアで開かれた陸上ワールドカップの女子400メートルで、東ドイツのマリタ・コッホが47秒60というとてつもないタイムで走った。30年経った今も破られていない世界記録だ。私はコーチのチャーリー・フランシスと一緒にそのレースを見ていた。チャーリーは私にこう言った。「東ドイツで何が起きているかわかった」</a:t>
            </a:r>
            <a:endParaRPr/>
          </a:p>
          <a:p>
            <a:pPr indent="0" lvl="0" marL="0" marR="0" rtl="0" algn="l">
              <a:spcBef>
                <a:spcPts val="0"/>
              </a:spcBef>
              <a:spcAft>
                <a:spcPts val="0"/>
              </a:spcAft>
              <a:buNone/>
            </a:pPr>
            <a:r>
              <a:rPr lang="ja-JP" sz="1800">
                <a:solidFill>
                  <a:schemeClr val="dk1"/>
                </a:solidFill>
                <a:latin typeface="Arial"/>
                <a:ea typeface="Arial"/>
                <a:cs typeface="Arial"/>
                <a:sym typeface="Arial"/>
              </a:rPr>
              <a:t>　チャーリーはドーピングの研究を始めた。医師をチームに入れて、薬の使い方を確認した。私は週6日、1日4～5時間の練習をしていた。とてもきつい練習で、体を回復させるため、もっとトレーニングするために薬を使い始めた。（筋肉増強剤のスタノゾロールが含まれる）ウィンストロールＶを5ミリグラムだ。効果はもちろんあった。何年間も毎日のように練習することは不可能だ。人間は機械じゃない。痛みも出てくる。回復を助けるために薬を使い、さらに練習する。検査で陽性が出るリスクはコーチや医師が心配すればいいことで、私は考えなかった。</a:t>
            </a:r>
            <a:endParaRPr sz="1800">
              <a:solidFill>
                <a:schemeClr val="dk1"/>
              </a:solidFill>
              <a:latin typeface="Arial"/>
              <a:ea typeface="Arial"/>
              <a:cs typeface="Arial"/>
              <a:sym typeface="Arial"/>
            </a:endParaRPr>
          </a:p>
          <a:p>
            <a:pPr indent="0" lvl="0" marL="0" marR="0" rtl="0" algn="r">
              <a:spcBef>
                <a:spcPts val="0"/>
              </a:spcBef>
              <a:spcAft>
                <a:spcPts val="0"/>
              </a:spcAft>
              <a:buNone/>
            </a:pPr>
            <a:r>
              <a:rPr lang="ja-JP" sz="1800">
                <a:solidFill>
                  <a:schemeClr val="dk1"/>
                </a:solidFill>
                <a:latin typeface="Arial"/>
                <a:ea typeface="Arial"/>
                <a:cs typeface="Arial"/>
                <a:sym typeface="Arial"/>
              </a:rPr>
              <a:t>http://digital.asahi.com/olympics/2016/special/doping/3/</a:t>
            </a:r>
            <a:endParaRPr sz="18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t/>
            </a:r>
            <a:endParaRPr/>
          </a:p>
        </p:txBody>
      </p:sp>
      <p:pic>
        <p:nvPicPr>
          <p:cNvPr id="126" name="Google Shape;126;p20"/>
          <p:cNvPicPr preferRelativeResize="0"/>
          <p:nvPr/>
        </p:nvPicPr>
        <p:blipFill rotWithShape="1">
          <a:blip r:embed="rId3">
            <a:alphaModFix/>
          </a:blip>
          <a:srcRect b="0" l="0" r="0" t="0"/>
          <a:stretch/>
        </p:blipFill>
        <p:spPr>
          <a:xfrm>
            <a:off x="604364" y="541594"/>
            <a:ext cx="3882902" cy="5761339"/>
          </a:xfrm>
          <a:prstGeom prst="rect">
            <a:avLst/>
          </a:prstGeom>
          <a:noFill/>
          <a:ln>
            <a:noFill/>
          </a:ln>
        </p:spPr>
      </p:pic>
      <p:pic>
        <p:nvPicPr>
          <p:cNvPr id="127" name="Google Shape;127;p20"/>
          <p:cNvPicPr preferRelativeResize="0"/>
          <p:nvPr/>
        </p:nvPicPr>
        <p:blipFill rotWithShape="1">
          <a:blip r:embed="rId4">
            <a:alphaModFix/>
          </a:blip>
          <a:srcRect b="0" l="0" r="0" t="0"/>
          <a:stretch/>
        </p:blipFill>
        <p:spPr>
          <a:xfrm>
            <a:off x="4487266" y="541594"/>
            <a:ext cx="3845642" cy="5859758"/>
          </a:xfrm>
          <a:prstGeom prst="rect">
            <a:avLst/>
          </a:prstGeom>
          <a:noFill/>
          <a:ln>
            <a:noFill/>
          </a:ln>
        </p:spPr>
      </p:pic>
      <p:sp>
        <p:nvSpPr>
          <p:cNvPr id="128" name="Google Shape;128;p20"/>
          <p:cNvSpPr txBox="1"/>
          <p:nvPr/>
        </p:nvSpPr>
        <p:spPr>
          <a:xfrm>
            <a:off x="179512" y="6352810"/>
            <a:ext cx="5040560"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1400">
                <a:solidFill>
                  <a:schemeClr val="dk1"/>
                </a:solidFill>
                <a:latin typeface="Calibri"/>
                <a:ea typeface="Calibri"/>
                <a:cs typeface="Calibri"/>
                <a:sym typeface="Calibri"/>
              </a:rPr>
              <a:t>ソウルオリンピック（1988）　女子100mフローレンス・ジョイナー</a:t>
            </a:r>
            <a:endParaRPr sz="1400">
              <a:solidFill>
                <a:schemeClr val="dk1"/>
              </a:solidFill>
              <a:latin typeface="Calibri"/>
              <a:ea typeface="Calibri"/>
              <a:cs typeface="Calibri"/>
              <a:sym typeface="Calibri"/>
            </a:endParaRPr>
          </a:p>
        </p:txBody>
      </p:sp>
      <p:sp>
        <p:nvSpPr>
          <p:cNvPr id="129" name="Google Shape;129;p20"/>
          <p:cNvSpPr txBox="1"/>
          <p:nvPr/>
        </p:nvSpPr>
        <p:spPr>
          <a:xfrm>
            <a:off x="4932040" y="6356576"/>
            <a:ext cx="3735150"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1400">
                <a:solidFill>
                  <a:schemeClr val="dk1"/>
                </a:solidFill>
                <a:latin typeface="Calibri"/>
                <a:ea typeface="Calibri"/>
                <a:cs typeface="Calibri"/>
                <a:sym typeface="Calibri"/>
              </a:rPr>
              <a:t>男子100m　カール・ルイス、ベン・ジョンソン</a:t>
            </a:r>
            <a:endParaRPr sz="1400">
              <a:solidFill>
                <a:schemeClr val="dk1"/>
              </a:solidFill>
              <a:latin typeface="Calibri"/>
              <a:ea typeface="Calibri"/>
              <a:cs typeface="Calibri"/>
              <a:sym typeface="Calibri"/>
            </a:endParaRPr>
          </a:p>
        </p:txBody>
      </p:sp>
      <p:sp>
        <p:nvSpPr>
          <p:cNvPr id="130" name="Google Shape;130;p20"/>
          <p:cNvSpPr/>
          <p:nvPr/>
        </p:nvSpPr>
        <p:spPr>
          <a:xfrm>
            <a:off x="4960379" y="245679"/>
            <a:ext cx="3834641"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1200">
                <a:solidFill>
                  <a:schemeClr val="dk1"/>
                </a:solidFill>
                <a:latin typeface="Calibri"/>
                <a:ea typeface="Calibri"/>
                <a:cs typeface="Calibri"/>
                <a:sym typeface="Calibri"/>
              </a:rPr>
              <a:t>https://www.olympic.org/photos/seoul-1988/athletics</a:t>
            </a:r>
            <a:endParaRPr sz="12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pic>
        <p:nvPicPr>
          <p:cNvPr descr="C:\Users\owner\Documents\体育理論\2014_09_09\IMG_0002.jpg" id="135" name="Google Shape;135;p21"/>
          <p:cNvPicPr preferRelativeResize="0"/>
          <p:nvPr/>
        </p:nvPicPr>
        <p:blipFill rotWithShape="1">
          <a:blip r:embed="rId3">
            <a:alphaModFix/>
          </a:blip>
          <a:srcRect b="0" l="0" r="0" t="0"/>
          <a:stretch/>
        </p:blipFill>
        <p:spPr>
          <a:xfrm>
            <a:off x="927438" y="0"/>
            <a:ext cx="7289123"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